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3">
  <p:sldMasterIdLst>
    <p:sldMasterId id="2147483648" r:id="rId1"/>
  </p:sldMasterIdLst>
  <p:notesMasterIdLst>
    <p:notesMasterId r:id="rId36"/>
  </p:notesMasterIdLst>
  <p:sldIdLst>
    <p:sldId id="256" r:id="rId2"/>
    <p:sldId id="278" r:id="rId3"/>
    <p:sldId id="260" r:id="rId4"/>
    <p:sldId id="276" r:id="rId5"/>
    <p:sldId id="275" r:id="rId6"/>
    <p:sldId id="279" r:id="rId7"/>
    <p:sldId id="282" r:id="rId8"/>
    <p:sldId id="308" r:id="rId9"/>
    <p:sldId id="291" r:id="rId10"/>
    <p:sldId id="318" r:id="rId11"/>
    <p:sldId id="294" r:id="rId12"/>
    <p:sldId id="316" r:id="rId13"/>
    <p:sldId id="320" r:id="rId14"/>
    <p:sldId id="295" r:id="rId15"/>
    <p:sldId id="283" r:id="rId16"/>
    <p:sldId id="292" r:id="rId17"/>
    <p:sldId id="284" r:id="rId18"/>
    <p:sldId id="290" r:id="rId19"/>
    <p:sldId id="301" r:id="rId20"/>
    <p:sldId id="293" r:id="rId21"/>
    <p:sldId id="286" r:id="rId22"/>
    <p:sldId id="287" r:id="rId23"/>
    <p:sldId id="288" r:id="rId24"/>
    <p:sldId id="289" r:id="rId25"/>
    <p:sldId id="322" r:id="rId26"/>
    <p:sldId id="297" r:id="rId27"/>
    <p:sldId id="298" r:id="rId28"/>
    <p:sldId id="326" r:id="rId29"/>
    <p:sldId id="323" r:id="rId30"/>
    <p:sldId id="324" r:id="rId31"/>
    <p:sldId id="312" r:id="rId32"/>
    <p:sldId id="306" r:id="rId33"/>
    <p:sldId id="313" r:id="rId34"/>
    <p:sldId id="314" r:id="rId35"/>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bg1"/>
        </a:solidFill>
        <a:latin typeface="Arial" pitchFamily="34" charset="0"/>
        <a:ea typeface="Microsoft YaHei" pitchFamily="34" charset="-122"/>
        <a:cs typeface="+mn-cs"/>
      </a:defRPr>
    </a:lvl1pPr>
    <a:lvl2pPr marL="742950" indent="-285750" algn="l" defTabSz="457200" rtl="0" eaLnBrk="0" fontAlgn="base" hangingPunct="0">
      <a:spcBef>
        <a:spcPct val="0"/>
      </a:spcBef>
      <a:spcAft>
        <a:spcPct val="0"/>
      </a:spcAft>
      <a:defRPr kern="1200">
        <a:solidFill>
          <a:schemeClr val="bg1"/>
        </a:solidFill>
        <a:latin typeface="Arial" pitchFamily="34" charset="0"/>
        <a:ea typeface="Microsoft YaHei" pitchFamily="34" charset="-122"/>
        <a:cs typeface="+mn-cs"/>
      </a:defRPr>
    </a:lvl2pPr>
    <a:lvl3pPr marL="1143000" indent="-228600" algn="l" defTabSz="457200" rtl="0" eaLnBrk="0" fontAlgn="base" hangingPunct="0">
      <a:spcBef>
        <a:spcPct val="0"/>
      </a:spcBef>
      <a:spcAft>
        <a:spcPct val="0"/>
      </a:spcAft>
      <a:defRPr kern="1200">
        <a:solidFill>
          <a:schemeClr val="bg1"/>
        </a:solidFill>
        <a:latin typeface="Arial" pitchFamily="34" charset="0"/>
        <a:ea typeface="Microsoft YaHei" pitchFamily="34" charset="-122"/>
        <a:cs typeface="+mn-cs"/>
      </a:defRPr>
    </a:lvl3pPr>
    <a:lvl4pPr marL="1600200" indent="-228600" algn="l" defTabSz="457200" rtl="0" eaLnBrk="0" fontAlgn="base" hangingPunct="0">
      <a:spcBef>
        <a:spcPct val="0"/>
      </a:spcBef>
      <a:spcAft>
        <a:spcPct val="0"/>
      </a:spcAft>
      <a:defRPr kern="1200">
        <a:solidFill>
          <a:schemeClr val="bg1"/>
        </a:solidFill>
        <a:latin typeface="Arial" pitchFamily="34" charset="0"/>
        <a:ea typeface="Microsoft YaHei" pitchFamily="34" charset="-122"/>
        <a:cs typeface="+mn-cs"/>
      </a:defRPr>
    </a:lvl4pPr>
    <a:lvl5pPr marL="2057400" indent="-228600" algn="l" defTabSz="457200" rtl="0" eaLnBrk="0" fontAlgn="base" hangingPunct="0">
      <a:spcBef>
        <a:spcPct val="0"/>
      </a:spcBef>
      <a:spcAft>
        <a:spcPct val="0"/>
      </a:spcAft>
      <a:defRPr kern="1200">
        <a:solidFill>
          <a:schemeClr val="bg1"/>
        </a:solidFill>
        <a:latin typeface="Arial" pitchFamily="34" charset="0"/>
        <a:ea typeface="Microsoft YaHei" pitchFamily="34" charset="-122"/>
        <a:cs typeface="+mn-cs"/>
      </a:defRPr>
    </a:lvl5pPr>
    <a:lvl6pPr marL="2286000" algn="l" defTabSz="914400" rtl="0" eaLnBrk="1" latinLnBrk="0" hangingPunct="1">
      <a:defRPr kern="1200">
        <a:solidFill>
          <a:schemeClr val="bg1"/>
        </a:solidFill>
        <a:latin typeface="Arial" pitchFamily="34" charset="0"/>
        <a:ea typeface="Microsoft YaHei" pitchFamily="34" charset="-122"/>
        <a:cs typeface="+mn-cs"/>
      </a:defRPr>
    </a:lvl6pPr>
    <a:lvl7pPr marL="2743200" algn="l" defTabSz="914400" rtl="0" eaLnBrk="1" latinLnBrk="0" hangingPunct="1">
      <a:defRPr kern="1200">
        <a:solidFill>
          <a:schemeClr val="bg1"/>
        </a:solidFill>
        <a:latin typeface="Arial" pitchFamily="34" charset="0"/>
        <a:ea typeface="Microsoft YaHei" pitchFamily="34" charset="-122"/>
        <a:cs typeface="+mn-cs"/>
      </a:defRPr>
    </a:lvl7pPr>
    <a:lvl8pPr marL="3200400" algn="l" defTabSz="914400" rtl="0" eaLnBrk="1" latinLnBrk="0" hangingPunct="1">
      <a:defRPr kern="1200">
        <a:solidFill>
          <a:schemeClr val="bg1"/>
        </a:solidFill>
        <a:latin typeface="Arial" pitchFamily="34" charset="0"/>
        <a:ea typeface="Microsoft YaHei" pitchFamily="34" charset="-122"/>
        <a:cs typeface="+mn-cs"/>
      </a:defRPr>
    </a:lvl8pPr>
    <a:lvl9pPr marL="3657600" algn="l" defTabSz="914400" rtl="0" eaLnBrk="1" latinLnBrk="0" hangingPunct="1">
      <a:defRPr kern="1200">
        <a:solidFill>
          <a:schemeClr val="bg1"/>
        </a:solidFill>
        <a:latin typeface="Arial" pitchFamily="34" charset="0"/>
        <a:ea typeface="Microsoft YaHei"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10" autoAdjust="0"/>
  </p:normalViewPr>
  <p:slideViewPr>
    <p:cSldViewPr>
      <p:cViewPr>
        <p:scale>
          <a:sx n="66" d="100"/>
          <a:sy n="66" d="100"/>
        </p:scale>
        <p:origin x="-1302" y="49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51" name="AutoShape 2"/>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52" name="AutoShape 3"/>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53" name="AutoShape 4"/>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54" name="AutoShape 5"/>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55" name="AutoShape 6"/>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56" name="AutoShape 7"/>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57" name="AutoShape 8"/>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58" name="AutoShape 9"/>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59" name="Rectangle 10"/>
          <p:cNvSpPr>
            <a:spLocks noGrp="1" noRot="1" noChangeAspect="1" noChangeArrowheads="1"/>
          </p:cNvSpPr>
          <p:nvPr>
            <p:ph type="sldImg"/>
          </p:nvPr>
        </p:nvSpPr>
        <p:spPr bwMode="auto">
          <a:xfrm>
            <a:off x="1371600" y="763588"/>
            <a:ext cx="5013325" cy="3756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p>
      <p:sp>
        <p:nvSpPr>
          <p:cNvPr id="2" name="Rectangle 11"/>
          <p:cNvSpPr>
            <a:spLocks noGrp="1" noChangeArrowheads="1"/>
          </p:cNvSpPr>
          <p:nvPr>
            <p:ph type="body"/>
          </p:nvPr>
        </p:nvSpPr>
        <p:spPr bwMode="auto">
          <a:xfrm>
            <a:off x="777875" y="4776788"/>
            <a:ext cx="6202363" cy="45100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endParaRPr lang="en-US" altLang="en-US" noProof="0" smtClean="0"/>
          </a:p>
        </p:txBody>
      </p:sp>
      <p:sp>
        <p:nvSpPr>
          <p:cNvPr id="2061" name="Text Box 12"/>
          <p:cNvSpPr txBox="1">
            <a:spLocks noChangeArrowheads="1"/>
          </p:cNvSpPr>
          <p:nvPr/>
        </p:nvSpPr>
        <p:spPr bwMode="auto">
          <a:xfrm>
            <a:off x="0" y="0"/>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62" name="Text Box 13"/>
          <p:cNvSpPr txBox="1">
            <a:spLocks noChangeArrowheads="1"/>
          </p:cNvSpPr>
          <p:nvPr/>
        </p:nvSpPr>
        <p:spPr bwMode="auto">
          <a:xfrm>
            <a:off x="4398963" y="0"/>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063" name="Text Box 14"/>
          <p:cNvSpPr txBox="1">
            <a:spLocks noChangeArrowheads="1"/>
          </p:cNvSpPr>
          <p:nvPr/>
        </p:nvSpPr>
        <p:spPr bwMode="auto">
          <a:xfrm>
            <a:off x="0"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3" name="Rectangle 15"/>
          <p:cNvSpPr>
            <a:spLocks noGrp="1" noChangeArrowheads="1"/>
          </p:cNvSpPr>
          <p:nvPr>
            <p:ph type="sldNum"/>
          </p:nvPr>
        </p:nvSpPr>
        <p:spPr bwMode="auto">
          <a:xfrm>
            <a:off x="4398963" y="9555163"/>
            <a:ext cx="3357562" cy="4873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lstStyle>
            <a:lvl1pPr algn="r" defTabSz="-635" eaLnBrk="1">
              <a:lnSpc>
                <a:spcPct val="95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8" charset="0"/>
                <a:cs typeface="Segoe UI" pitchFamily="34" charset="0"/>
              </a:defRPr>
            </a:lvl1pPr>
          </a:lstStyle>
          <a:p>
            <a:pPr>
              <a:defRPr/>
            </a:pPr>
            <a:fld id="{687DC4D5-2F4D-4ABE-94F1-92DB77792DF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rgbwww.com/rdf/rdf_schema.asp"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user.qzone.qq.com/11223717/blog/1241431162"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baidu.com/item/%E8%B5%84%E6%BA%90%E6%8F%8F%E8%BF%B0%E6%A1%86%E6%9E%B6"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iki.mbalib.com/wiki/%E8%A1%A8%E8%BE%BE%E8%83%BD%E5%8A%9B" TargetMode="External"/><Relationship Id="rId4" Type="http://schemas.openxmlformats.org/officeDocument/2006/relationships/hyperlink" Target="http://wiki.mbalib.com/wiki/DAML+OI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25F90106-6208-43AD-A019-2A93E4171A35}" type="slidenum">
              <a:rPr lang="en-US" altLang="en-US" sz="1400" smtClean="0"/>
              <a:pPr>
                <a:spcBef>
                  <a:spcPct val="0"/>
                </a:spcBef>
                <a:buClrTx/>
                <a:buFontTx/>
                <a:buNone/>
              </a:pPr>
              <a:t>1</a:t>
            </a:fld>
            <a:endParaRPr lang="en-US" altLang="en-US" sz="1400" smtClean="0"/>
          </a:p>
        </p:txBody>
      </p:sp>
      <p:sp>
        <p:nvSpPr>
          <p:cNvPr id="4099" name="Text Box 1"/>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AE8F818D-0764-4545-B9FD-D6D727418286}" type="slidenum">
              <a:rPr lang="en-US" altLang="en-US" sz="1400"/>
              <a:pPr algn="r" eaLnBrk="1">
                <a:lnSpc>
                  <a:spcPct val="95000"/>
                </a:lnSpc>
                <a:spcBef>
                  <a:spcPct val="0"/>
                </a:spcBef>
                <a:buClrTx/>
                <a:buFontTx/>
                <a:buNone/>
              </a:pPr>
              <a:t>1</a:t>
            </a:fld>
            <a:endParaRPr lang="en-US" altLang="en-US" sz="1400"/>
          </a:p>
        </p:txBody>
      </p:sp>
      <p:sp>
        <p:nvSpPr>
          <p:cNvPr id="4100"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4101" name="Text Box 3"/>
          <p:cNvSpPr txBox="1">
            <a:spLocks noChangeArrowheads="1"/>
          </p:cNvSpPr>
          <p:nvPr/>
        </p:nvSpPr>
        <p:spPr bwMode="auto">
          <a:xfrm>
            <a:off x="777875" y="4776788"/>
            <a:ext cx="6215063" cy="45227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10</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10</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10</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11</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11</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11</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12</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12</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12</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7" name="备注占位符 6"/>
          <p:cNvSpPr>
            <a:spLocks noGrp="1"/>
          </p:cNvSpPr>
          <p:nvPr>
            <p:ph type="body" idx="1"/>
          </p:nvPr>
        </p:nvSpPr>
        <p:spPr/>
        <p:txBody>
          <a:bodyPr>
            <a:normAutofit fontScale="77500" lnSpcReduction="20000"/>
          </a:bodyPr>
          <a:lstStyle/>
          <a:p>
            <a:r>
              <a:rPr lang="en-US" altLang="zh-CN" sz="1200" b="0" i="0" kern="1200" dirty="0" smtClean="0">
                <a:solidFill>
                  <a:srgbClr val="000000"/>
                </a:solidFill>
                <a:latin typeface="Times New Roman" pitchFamily="18" charset="0"/>
                <a:ea typeface="+mn-ea"/>
                <a:cs typeface="+mn-cs"/>
              </a:rPr>
              <a:t>RDF </a:t>
            </a:r>
            <a:r>
              <a:rPr lang="zh-CN" altLang="en-US" sz="1200" b="0" i="0" kern="1200" dirty="0" smtClean="0">
                <a:solidFill>
                  <a:srgbClr val="000000"/>
                </a:solidFill>
                <a:latin typeface="Times New Roman" pitchFamily="18" charset="0"/>
                <a:ea typeface="+mn-ea"/>
                <a:cs typeface="+mn-cs"/>
              </a:rPr>
              <a:t>通过类、属性和值来描述资源。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此外，</a:t>
            </a:r>
            <a:r>
              <a:rPr lang="en-US" altLang="zh-CN" sz="1200" b="0" i="0" kern="1200" dirty="0" smtClean="0">
                <a:solidFill>
                  <a:srgbClr val="000000"/>
                </a:solidFill>
                <a:latin typeface="Times New Roman" pitchFamily="18" charset="0"/>
                <a:ea typeface="+mn-ea"/>
                <a:cs typeface="+mn-cs"/>
              </a:rPr>
              <a:t>RDF </a:t>
            </a:r>
            <a:r>
              <a:rPr lang="zh-CN" altLang="en-US" sz="1200" b="0" i="0" kern="1200" dirty="0" smtClean="0">
                <a:solidFill>
                  <a:srgbClr val="000000"/>
                </a:solidFill>
                <a:latin typeface="Times New Roman" pitchFamily="18" charset="0"/>
                <a:ea typeface="+mn-ea"/>
                <a:cs typeface="+mn-cs"/>
              </a:rPr>
              <a:t>还需要一种定义应用程序专业的类和属性的方法。应用程序专用的类和属性必须使用对 </a:t>
            </a:r>
            <a:r>
              <a:rPr lang="en-US" altLang="zh-CN" sz="1200" b="0" i="0" kern="1200" dirty="0" smtClean="0">
                <a:solidFill>
                  <a:srgbClr val="000000"/>
                </a:solidFill>
                <a:latin typeface="Times New Roman" pitchFamily="18" charset="0"/>
                <a:ea typeface="+mn-ea"/>
                <a:cs typeface="+mn-cs"/>
              </a:rPr>
              <a:t>RDF </a:t>
            </a:r>
            <a:r>
              <a:rPr lang="zh-CN" altLang="en-US" sz="1200" b="0" i="0" kern="1200" dirty="0" smtClean="0">
                <a:solidFill>
                  <a:srgbClr val="000000"/>
                </a:solidFill>
                <a:latin typeface="Times New Roman" pitchFamily="18" charset="0"/>
                <a:ea typeface="+mn-ea"/>
                <a:cs typeface="+mn-cs"/>
              </a:rPr>
              <a:t>的扩展来定义。 </a:t>
            </a:r>
            <a:br>
              <a:rPr lang="zh-CN" altLang="en-US" sz="1200" b="0" i="0" kern="1200" dirty="0" smtClean="0">
                <a:solidFill>
                  <a:srgbClr val="000000"/>
                </a:solidFill>
                <a:latin typeface="Times New Roman" pitchFamily="18" charset="0"/>
                <a:ea typeface="+mn-ea"/>
                <a:cs typeface="+mn-cs"/>
              </a:rPr>
            </a:br>
            <a:r>
              <a:rPr lang="en-US" altLang="zh-CN" sz="1200" b="0" i="0" kern="1200" dirty="0" smtClean="0">
                <a:solidFill>
                  <a:srgbClr val="000000"/>
                </a:solidFill>
                <a:latin typeface="Times New Roman" pitchFamily="18" charset="0"/>
                <a:ea typeface="+mn-ea"/>
                <a:cs typeface="+mn-cs"/>
              </a:rPr>
              <a:t>RDF Schema </a:t>
            </a:r>
            <a:r>
              <a:rPr lang="zh-CN" altLang="en-US" sz="1200" b="0" i="0" kern="1200" dirty="0" smtClean="0">
                <a:solidFill>
                  <a:srgbClr val="000000"/>
                </a:solidFill>
                <a:latin typeface="Times New Roman" pitchFamily="18" charset="0"/>
                <a:ea typeface="+mn-ea"/>
                <a:cs typeface="+mn-cs"/>
              </a:rPr>
              <a:t>就是这样一种扩展。 </a:t>
            </a:r>
            <a:br>
              <a:rPr lang="zh-CN" altLang="en-US" sz="1200" b="0" i="0" kern="1200" dirty="0" smtClean="0">
                <a:solidFill>
                  <a:srgbClr val="000000"/>
                </a:solidFill>
                <a:latin typeface="Times New Roman" pitchFamily="18" charset="0"/>
                <a:ea typeface="+mn-ea"/>
                <a:cs typeface="+mn-cs"/>
              </a:rPr>
            </a:br>
            <a:r>
              <a:rPr lang="en-US" altLang="zh-CN" sz="1200" b="0" i="0" kern="1200" dirty="0" smtClean="0">
                <a:solidFill>
                  <a:srgbClr val="000000"/>
                </a:solidFill>
                <a:latin typeface="Times New Roman" pitchFamily="18" charset="0"/>
                <a:ea typeface="+mn-ea"/>
                <a:cs typeface="+mn-cs"/>
              </a:rPr>
              <a:t>RDF Schema (RDFS)RDF Schema </a:t>
            </a:r>
            <a:r>
              <a:rPr lang="zh-CN" altLang="en-US" sz="1200" b="0" i="0" kern="1200" dirty="0" smtClean="0">
                <a:solidFill>
                  <a:srgbClr val="000000"/>
                </a:solidFill>
                <a:latin typeface="Times New Roman" pitchFamily="18" charset="0"/>
                <a:ea typeface="+mn-ea"/>
                <a:cs typeface="+mn-cs"/>
              </a:rPr>
              <a:t>不提供实际的应用程序专用的类和属性，而是提供了描述应用程序专用的类和属性的框架。 </a:t>
            </a:r>
            <a:br>
              <a:rPr lang="zh-CN" altLang="en-US" sz="1200" b="0" i="0" kern="1200" dirty="0" smtClean="0">
                <a:solidFill>
                  <a:srgbClr val="000000"/>
                </a:solidFill>
                <a:latin typeface="Times New Roman" pitchFamily="18" charset="0"/>
                <a:ea typeface="+mn-ea"/>
                <a:cs typeface="+mn-cs"/>
              </a:rPr>
            </a:br>
            <a:r>
              <a:rPr lang="en-US" altLang="zh-CN" sz="1200" b="0" i="0" kern="1200" dirty="0" smtClean="0">
                <a:solidFill>
                  <a:srgbClr val="000000"/>
                </a:solidFill>
                <a:latin typeface="Times New Roman" pitchFamily="18" charset="0"/>
                <a:ea typeface="+mn-ea"/>
                <a:cs typeface="+mn-cs"/>
              </a:rPr>
              <a:t>RDF Schema </a:t>
            </a:r>
            <a:r>
              <a:rPr lang="zh-CN" altLang="en-US" sz="1200" b="0" i="0" kern="1200" dirty="0" smtClean="0">
                <a:solidFill>
                  <a:srgbClr val="000000"/>
                </a:solidFill>
                <a:latin typeface="Times New Roman" pitchFamily="18" charset="0"/>
                <a:ea typeface="+mn-ea"/>
                <a:cs typeface="+mn-cs"/>
              </a:rPr>
              <a:t>中的类与面向对象编程语言中的类非常相似。这就使得资源能够作为类的实例和类的子类来被定义。 </a:t>
            </a:r>
            <a:br>
              <a:rPr lang="zh-CN" altLang="en-US" sz="1200" b="0" i="0" kern="1200" dirty="0" smtClean="0">
                <a:solidFill>
                  <a:srgbClr val="000000"/>
                </a:solidFill>
                <a:latin typeface="Times New Roman" pitchFamily="18" charset="0"/>
                <a:ea typeface="+mn-ea"/>
                <a:cs typeface="+mn-cs"/>
              </a:rPr>
            </a:br>
            <a:r>
              <a:rPr lang="en-US" altLang="zh-CN" sz="1200" b="0" i="0" u="none" strike="noStrike" kern="1200" dirty="0" smtClean="0">
                <a:solidFill>
                  <a:srgbClr val="000000"/>
                </a:solidFill>
                <a:latin typeface="Times New Roman" pitchFamily="18" charset="0"/>
                <a:ea typeface="+mn-ea"/>
                <a:cs typeface="+mn-cs"/>
                <a:hlinkClick r:id="rId3"/>
              </a:rPr>
              <a:t>RDFS </a:t>
            </a:r>
            <a:r>
              <a:rPr lang="zh-CN" altLang="en-US" sz="1200" b="0" i="0" u="none" strike="noStrike" kern="1200" dirty="0" smtClean="0">
                <a:solidFill>
                  <a:srgbClr val="000000"/>
                </a:solidFill>
                <a:latin typeface="Times New Roman" pitchFamily="18" charset="0"/>
                <a:ea typeface="+mn-ea"/>
                <a:cs typeface="+mn-cs"/>
                <a:hlinkClick r:id="rId3"/>
              </a:rPr>
              <a:t>实例</a:t>
            </a:r>
            <a:r>
              <a:rPr lang="zh-CN" altLang="en-US" sz="1200" b="0" i="0" kern="1200" dirty="0" smtClean="0">
                <a:solidFill>
                  <a:srgbClr val="000000"/>
                </a:solidFill>
                <a:latin typeface="Times New Roman" pitchFamily="18" charset="0"/>
                <a:ea typeface="+mn-ea"/>
                <a:cs typeface="+mn-cs"/>
              </a:rPr>
              <a:t>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       粗略地说，</a:t>
            </a:r>
            <a:r>
              <a:rPr lang="en-US" altLang="zh-CN" sz="1200" b="0" i="0" kern="1200" dirty="0" smtClean="0">
                <a:solidFill>
                  <a:srgbClr val="000000"/>
                </a:solidFill>
                <a:latin typeface="Times New Roman" pitchFamily="18" charset="0"/>
                <a:ea typeface="+mn-ea"/>
                <a:cs typeface="+mn-cs"/>
              </a:rPr>
              <a:t>RDF</a:t>
            </a:r>
            <a:r>
              <a:rPr lang="zh-CN" altLang="en-US" sz="1200" b="0" i="0" kern="1200" dirty="0" smtClean="0">
                <a:solidFill>
                  <a:srgbClr val="000000"/>
                </a:solidFill>
                <a:latin typeface="Times New Roman" pitchFamily="18" charset="0"/>
                <a:ea typeface="+mn-ea"/>
                <a:cs typeface="+mn-cs"/>
              </a:rPr>
              <a:t>局限于二元常谓词，</a:t>
            </a:r>
            <a:r>
              <a:rPr lang="en-US" altLang="zh-CN" sz="1200" b="0" i="0" kern="1200" dirty="0" smtClean="0">
                <a:solidFill>
                  <a:srgbClr val="000000"/>
                </a:solidFill>
                <a:latin typeface="Times New Roman" pitchFamily="18" charset="0"/>
                <a:ea typeface="+mn-ea"/>
                <a:cs typeface="+mn-cs"/>
              </a:rPr>
              <a:t>RDFS</a:t>
            </a:r>
            <a:r>
              <a:rPr lang="zh-CN" altLang="en-US" sz="1200" b="0" i="0" kern="1200" dirty="0" smtClean="0">
                <a:solidFill>
                  <a:srgbClr val="000000"/>
                </a:solidFill>
                <a:latin typeface="Times New Roman" pitchFamily="18" charset="0"/>
                <a:ea typeface="+mn-ea"/>
                <a:cs typeface="+mn-cs"/>
              </a:rPr>
              <a:t>局限于子类分层和属性分层</a:t>
            </a:r>
            <a:r>
              <a:rPr lang="en-US" altLang="zh-CN" sz="1200" b="0" i="0" kern="1200" dirty="0" smtClean="0">
                <a:solidFill>
                  <a:srgbClr val="000000"/>
                </a:solidFill>
                <a:latin typeface="Times New Roman" pitchFamily="18" charset="0"/>
                <a:ea typeface="+mn-ea"/>
                <a:cs typeface="+mn-cs"/>
              </a:rPr>
              <a:t>(</a:t>
            </a:r>
            <a:r>
              <a:rPr lang="en-US" altLang="zh-CN" sz="1200" b="0" i="0" kern="1200" dirty="0" err="1" smtClean="0">
                <a:solidFill>
                  <a:srgbClr val="000000"/>
                </a:solidFill>
                <a:latin typeface="Times New Roman" pitchFamily="18" charset="0"/>
                <a:ea typeface="+mn-ea"/>
                <a:cs typeface="+mn-cs"/>
              </a:rPr>
              <a:t>rdfs:subClassOf</a:t>
            </a:r>
            <a:r>
              <a:rPr lang="en-US" altLang="zh-CN" sz="1200" b="0" i="0" kern="1200" dirty="0" smtClean="0">
                <a:solidFill>
                  <a:srgbClr val="000000"/>
                </a:solidFill>
                <a:latin typeface="Times New Roman" pitchFamily="18" charset="0"/>
                <a:ea typeface="+mn-ea"/>
                <a:cs typeface="+mn-cs"/>
              </a:rPr>
              <a:t> </a:t>
            </a:r>
            <a:r>
              <a:rPr lang="en-US" altLang="zh-CN" sz="1200" b="0" i="0" kern="1200" dirty="0" err="1" smtClean="0">
                <a:solidFill>
                  <a:srgbClr val="000000"/>
                </a:solidFill>
                <a:latin typeface="Times New Roman" pitchFamily="18" charset="0"/>
                <a:ea typeface="+mn-ea"/>
                <a:cs typeface="+mn-cs"/>
              </a:rPr>
              <a:t>rdfs:subPropertyof</a:t>
            </a:r>
            <a:r>
              <a:rPr lang="en-US" altLang="zh-CN" sz="1200" b="0" i="0" kern="1200" dirty="0" smtClean="0">
                <a:solidFill>
                  <a:srgbClr val="000000"/>
                </a:solidFill>
                <a:latin typeface="Times New Roman" pitchFamily="18" charset="0"/>
                <a:ea typeface="+mn-ea"/>
                <a:cs typeface="+mn-cs"/>
              </a:rPr>
              <a:t>),</a:t>
            </a:r>
            <a:r>
              <a:rPr lang="zh-CN" altLang="en-US" sz="1200" b="0" i="0" kern="1200" dirty="0" smtClean="0">
                <a:solidFill>
                  <a:srgbClr val="000000"/>
                </a:solidFill>
                <a:latin typeface="Times New Roman" pitchFamily="18" charset="0"/>
                <a:ea typeface="+mn-ea"/>
                <a:cs typeface="+mn-cs"/>
              </a:rPr>
              <a:t>以及属性的定义域和值域限定</a:t>
            </a:r>
            <a:r>
              <a:rPr lang="en-US" altLang="zh-CN" sz="1200" b="0" i="0" kern="1200" dirty="0" smtClean="0">
                <a:solidFill>
                  <a:srgbClr val="000000"/>
                </a:solidFill>
                <a:latin typeface="Times New Roman" pitchFamily="18" charset="0"/>
                <a:ea typeface="+mn-ea"/>
                <a:cs typeface="+mn-cs"/>
              </a:rPr>
              <a:t>(</a:t>
            </a:r>
            <a:r>
              <a:rPr lang="en-US" altLang="zh-CN" sz="1200" b="0" i="0" kern="1200" dirty="0" err="1" smtClean="0">
                <a:solidFill>
                  <a:srgbClr val="000000"/>
                </a:solidFill>
                <a:latin typeface="Times New Roman" pitchFamily="18" charset="0"/>
                <a:ea typeface="+mn-ea"/>
                <a:cs typeface="+mn-cs"/>
              </a:rPr>
              <a:t>rdfs:domain</a:t>
            </a:r>
            <a:r>
              <a:rPr lang="en-US" altLang="zh-CN" sz="1200" b="0" i="0" kern="1200" dirty="0" smtClean="0">
                <a:solidFill>
                  <a:srgbClr val="000000"/>
                </a:solidFill>
                <a:latin typeface="Times New Roman" pitchFamily="18" charset="0"/>
                <a:ea typeface="+mn-ea"/>
                <a:cs typeface="+mn-cs"/>
              </a:rPr>
              <a:t> </a:t>
            </a:r>
            <a:r>
              <a:rPr lang="en-US" altLang="zh-CN" sz="1200" b="0" i="0" kern="1200" dirty="0" err="1" smtClean="0">
                <a:solidFill>
                  <a:srgbClr val="000000"/>
                </a:solidFill>
                <a:latin typeface="Times New Roman" pitchFamily="18" charset="0"/>
                <a:ea typeface="+mn-ea"/>
                <a:cs typeface="+mn-cs"/>
              </a:rPr>
              <a:t>rdfs:range</a:t>
            </a:r>
            <a:r>
              <a:rPr lang="en-US" altLang="zh-CN" sz="1200" b="0" i="0" kern="1200" dirty="0" smtClean="0">
                <a:solidFill>
                  <a:srgbClr val="000000"/>
                </a:solidFill>
                <a:latin typeface="Times New Roman" pitchFamily="18" charset="0"/>
                <a:ea typeface="+mn-ea"/>
                <a:cs typeface="+mn-cs"/>
              </a:rPr>
              <a:t>). </a:t>
            </a:r>
            <a:r>
              <a:rPr lang="zh-CN" altLang="en-US" sz="1200" b="0" i="0" kern="1200" dirty="0" smtClean="0">
                <a:solidFill>
                  <a:srgbClr val="000000"/>
                </a:solidFill>
                <a:latin typeface="Times New Roman" pitchFamily="18" charset="0"/>
                <a:ea typeface="+mn-ea"/>
                <a:cs typeface="+mn-cs"/>
              </a:rPr>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       </a:t>
            </a:r>
            <a:r>
              <a:rPr lang="en-US" altLang="zh-CN" sz="1200" b="0" i="0" kern="1200" dirty="0" smtClean="0">
                <a:solidFill>
                  <a:srgbClr val="000000"/>
                </a:solidFill>
                <a:latin typeface="Times New Roman" pitchFamily="18" charset="0"/>
                <a:ea typeface="+mn-ea"/>
                <a:cs typeface="+mn-cs"/>
              </a:rPr>
              <a:t>owl</a:t>
            </a:r>
            <a:r>
              <a:rPr lang="zh-CN" altLang="en-US" sz="1200" b="0" i="0" kern="1200" dirty="0" smtClean="0">
                <a:solidFill>
                  <a:srgbClr val="000000"/>
                </a:solidFill>
                <a:latin typeface="Times New Roman" pitchFamily="18" charset="0"/>
                <a:ea typeface="+mn-ea"/>
                <a:cs typeface="+mn-cs"/>
              </a:rPr>
              <a:t>本身是</a:t>
            </a:r>
            <a:r>
              <a:rPr lang="en-US" altLang="zh-CN" sz="1200" b="0" i="0" kern="1200" dirty="0" err="1" smtClean="0">
                <a:solidFill>
                  <a:srgbClr val="000000"/>
                </a:solidFill>
                <a:latin typeface="Times New Roman" pitchFamily="18" charset="0"/>
                <a:ea typeface="+mn-ea"/>
                <a:cs typeface="+mn-cs"/>
              </a:rPr>
              <a:t>rdf</a:t>
            </a:r>
            <a:r>
              <a:rPr lang="zh-CN" altLang="en-US" sz="1200" b="0" i="0" kern="1200" dirty="0" smtClean="0">
                <a:solidFill>
                  <a:srgbClr val="000000"/>
                </a:solidFill>
                <a:latin typeface="Times New Roman" pitchFamily="18" charset="0"/>
                <a:ea typeface="+mn-ea"/>
                <a:cs typeface="+mn-cs"/>
              </a:rPr>
              <a:t>的一个扩展，自然也满足</a:t>
            </a:r>
            <a:r>
              <a:rPr lang="en-US" altLang="zh-CN" sz="1200" b="0" i="0" kern="1200" dirty="0" err="1" smtClean="0">
                <a:solidFill>
                  <a:srgbClr val="000000"/>
                </a:solidFill>
                <a:latin typeface="Times New Roman" pitchFamily="18" charset="0"/>
                <a:ea typeface="+mn-ea"/>
                <a:cs typeface="+mn-cs"/>
              </a:rPr>
              <a:t>rdf</a:t>
            </a:r>
            <a:r>
              <a:rPr lang="zh-CN" altLang="en-US" sz="1200" b="0" i="0" kern="1200" dirty="0" smtClean="0">
                <a:solidFill>
                  <a:srgbClr val="000000"/>
                </a:solidFill>
                <a:latin typeface="Times New Roman" pitchFamily="18" charset="0"/>
                <a:ea typeface="+mn-ea"/>
                <a:cs typeface="+mn-cs"/>
              </a:rPr>
              <a:t>语法。</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       </a:t>
            </a:r>
            <a:r>
              <a:rPr lang="en-US" altLang="zh-CN" sz="1200" b="0" i="0" u="none" strike="noStrike" kern="1200" dirty="0" smtClean="0">
                <a:solidFill>
                  <a:srgbClr val="000000"/>
                </a:solidFill>
                <a:latin typeface="Times New Roman" pitchFamily="18" charset="0"/>
                <a:ea typeface="+mn-ea"/>
                <a:cs typeface="+mn-cs"/>
                <a:hlinkClick r:id="rId4"/>
              </a:rPr>
              <a:t>Web</a:t>
            </a:r>
            <a:r>
              <a:rPr lang="zh-CN" altLang="en-US" sz="1200" b="0" i="0" u="none" strike="noStrike" kern="1200" dirty="0" smtClean="0">
                <a:solidFill>
                  <a:srgbClr val="000000"/>
                </a:solidFill>
                <a:latin typeface="Times New Roman" pitchFamily="18" charset="0"/>
                <a:ea typeface="+mn-ea"/>
                <a:cs typeface="+mn-cs"/>
                <a:hlinkClick r:id="rId4"/>
              </a:rPr>
              <a:t>本体语言</a:t>
            </a:r>
            <a:r>
              <a:rPr lang="en-US" altLang="zh-CN" sz="1200" b="0" i="0" u="none" strike="noStrike" kern="1200" dirty="0" smtClean="0">
                <a:solidFill>
                  <a:srgbClr val="000000"/>
                </a:solidFill>
                <a:latin typeface="Times New Roman" pitchFamily="18" charset="0"/>
                <a:ea typeface="+mn-ea"/>
                <a:cs typeface="+mn-cs"/>
                <a:hlinkClick r:id="rId4"/>
              </a:rPr>
              <a:t>(OWL)</a:t>
            </a:r>
            <a:r>
              <a:rPr lang="zh-CN" altLang="en-US" sz="1200" b="0" i="0" kern="1200" dirty="0" smtClean="0">
                <a:solidFill>
                  <a:srgbClr val="000000"/>
                </a:solidFill>
                <a:latin typeface="Times New Roman" pitchFamily="18" charset="0"/>
                <a:ea typeface="+mn-ea"/>
                <a:cs typeface="+mn-cs"/>
              </a:rPr>
              <a:t>中描述</a:t>
            </a:r>
            <a:r>
              <a:rPr lang="en-US" altLang="zh-CN" sz="1200" b="0" i="0" kern="1200" dirty="0" smtClean="0">
                <a:solidFill>
                  <a:srgbClr val="000000"/>
                </a:solidFill>
                <a:latin typeface="Times New Roman" pitchFamily="18" charset="0"/>
                <a:ea typeface="+mn-ea"/>
                <a:cs typeface="+mn-cs"/>
              </a:rPr>
              <a:t>3</a:t>
            </a:r>
            <a:r>
              <a:rPr lang="zh-CN" altLang="en-US" sz="1200" b="0" i="0" kern="1200" dirty="0" smtClean="0">
                <a:solidFill>
                  <a:srgbClr val="000000"/>
                </a:solidFill>
                <a:latin typeface="Times New Roman" pitchFamily="18" charset="0"/>
                <a:ea typeface="+mn-ea"/>
                <a:cs typeface="+mn-cs"/>
              </a:rPr>
              <a:t>者区别提到一句：</a:t>
            </a:r>
            <a:r>
              <a:rPr lang="en-US" altLang="zh-CN" sz="1200" b="0" i="0" kern="1200" dirty="0" smtClean="0">
                <a:solidFill>
                  <a:srgbClr val="000000"/>
                </a:solidFill>
                <a:latin typeface="Times New Roman" pitchFamily="18" charset="0"/>
                <a:ea typeface="+mn-ea"/>
                <a:cs typeface="+mn-cs"/>
              </a:rPr>
              <a:t>OWL-</a:t>
            </a:r>
            <a:r>
              <a:rPr lang="zh-CN" altLang="en-US" sz="1200" b="0" i="0" kern="1200" dirty="0" smtClean="0">
                <a:solidFill>
                  <a:srgbClr val="000000"/>
                </a:solidFill>
                <a:latin typeface="Times New Roman" pitchFamily="18" charset="0"/>
                <a:ea typeface="+mn-ea"/>
                <a:cs typeface="+mn-cs"/>
              </a:rPr>
              <a:t>构建在 </a:t>
            </a:r>
            <a:r>
              <a:rPr lang="en-US" altLang="zh-CN" sz="1200" b="0" i="0" kern="1200" dirty="0" smtClean="0">
                <a:solidFill>
                  <a:srgbClr val="000000"/>
                </a:solidFill>
                <a:latin typeface="Times New Roman" pitchFamily="18" charset="0"/>
                <a:ea typeface="+mn-ea"/>
                <a:cs typeface="+mn-cs"/>
              </a:rPr>
              <a:t>RDF </a:t>
            </a:r>
            <a:r>
              <a:rPr lang="zh-CN" altLang="en-US" sz="1200" b="0" i="0" kern="1200" dirty="0" smtClean="0">
                <a:solidFill>
                  <a:srgbClr val="000000"/>
                </a:solidFill>
                <a:latin typeface="Times New Roman" pitchFamily="18" charset="0"/>
                <a:ea typeface="+mn-ea"/>
                <a:cs typeface="+mn-cs"/>
              </a:rPr>
              <a:t>的顶端之上，描述属性与类别之间的关系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       简单地看下面几段</a:t>
            </a:r>
            <a:r>
              <a:rPr lang="en-US" altLang="zh-CN" sz="1200" b="0" i="0" kern="1200" dirty="0" smtClean="0">
                <a:solidFill>
                  <a:srgbClr val="000000"/>
                </a:solidFill>
                <a:latin typeface="Times New Roman" pitchFamily="18" charset="0"/>
                <a:ea typeface="+mn-ea"/>
                <a:cs typeface="+mn-cs"/>
              </a:rPr>
              <a:t>owl</a:t>
            </a:r>
            <a:r>
              <a:rPr lang="zh-CN" altLang="en-US" sz="1200" b="0" i="0" kern="1200" dirty="0" smtClean="0">
                <a:solidFill>
                  <a:srgbClr val="000000"/>
                </a:solidFill>
                <a:latin typeface="Times New Roman" pitchFamily="18" charset="0"/>
                <a:ea typeface="+mn-ea"/>
                <a:cs typeface="+mn-cs"/>
              </a:rPr>
              <a:t>的简要描述：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
            </a:r>
            <a:br>
              <a:rPr lang="zh-CN" altLang="en-US" sz="1200" b="0" i="0" kern="1200" dirty="0" smtClean="0">
                <a:solidFill>
                  <a:srgbClr val="000000"/>
                </a:solidFill>
                <a:latin typeface="Times New Roman" pitchFamily="18" charset="0"/>
                <a:ea typeface="+mn-ea"/>
                <a:cs typeface="+mn-cs"/>
              </a:rPr>
            </a:br>
            <a:r>
              <a:rPr lang="zh-CN" altLang="en-US" sz="1200" b="0" i="0" u="sng" kern="1200" dirty="0" smtClean="0">
                <a:solidFill>
                  <a:srgbClr val="000000"/>
                </a:solidFill>
                <a:latin typeface="Times New Roman" pitchFamily="18" charset="0"/>
                <a:ea typeface="+mn-ea"/>
                <a:cs typeface="+mn-cs"/>
              </a:rPr>
              <a:t>什么是本体？</a:t>
            </a:r>
            <a:r>
              <a:rPr lang="zh-CN" altLang="en-US" sz="1200" b="0" i="0" kern="1200" dirty="0" smtClean="0">
                <a:solidFill>
                  <a:srgbClr val="000000"/>
                </a:solidFill>
                <a:latin typeface="Times New Roman" pitchFamily="18" charset="0"/>
                <a:ea typeface="+mn-ea"/>
                <a:cs typeface="+mn-cs"/>
              </a:rPr>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本体”这个术语来自于哲学，它是研究世界上的各种实体以及他们是怎么关联的科学。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对于 </a:t>
            </a:r>
            <a:r>
              <a:rPr lang="en-US" altLang="zh-CN" sz="1200" b="0" i="0" kern="1200" dirty="0" smtClean="0">
                <a:solidFill>
                  <a:srgbClr val="000000"/>
                </a:solidFill>
                <a:latin typeface="Times New Roman" pitchFamily="18" charset="0"/>
                <a:ea typeface="+mn-ea"/>
                <a:cs typeface="+mn-cs"/>
              </a:rPr>
              <a:t>web</a:t>
            </a:r>
            <a:r>
              <a:rPr lang="zh-CN" altLang="en-US" sz="1200" b="0" i="0" kern="1200" dirty="0" smtClean="0">
                <a:solidFill>
                  <a:srgbClr val="000000"/>
                </a:solidFill>
                <a:latin typeface="Times New Roman" pitchFamily="18" charset="0"/>
                <a:ea typeface="+mn-ea"/>
                <a:cs typeface="+mn-cs"/>
              </a:rPr>
              <a:t>，本体则关于对 </a:t>
            </a:r>
            <a:r>
              <a:rPr lang="en-US" altLang="zh-CN" sz="1200" b="0" i="0" kern="1200" dirty="0" smtClean="0">
                <a:solidFill>
                  <a:srgbClr val="000000"/>
                </a:solidFill>
                <a:latin typeface="Times New Roman" pitchFamily="18" charset="0"/>
                <a:ea typeface="+mn-ea"/>
                <a:cs typeface="+mn-cs"/>
              </a:rPr>
              <a:t>web </a:t>
            </a:r>
            <a:r>
              <a:rPr lang="zh-CN" altLang="en-US" sz="1200" b="0" i="0" kern="1200" dirty="0" smtClean="0">
                <a:solidFill>
                  <a:srgbClr val="000000"/>
                </a:solidFill>
                <a:latin typeface="Times New Roman" pitchFamily="18" charset="0"/>
                <a:ea typeface="+mn-ea"/>
                <a:cs typeface="+mn-cs"/>
              </a:rPr>
              <a:t>信息及 </a:t>
            </a:r>
            <a:r>
              <a:rPr lang="en-US" altLang="zh-CN" sz="1200" b="0" i="0" kern="1200" dirty="0" smtClean="0">
                <a:solidFill>
                  <a:srgbClr val="000000"/>
                </a:solidFill>
                <a:latin typeface="Times New Roman" pitchFamily="18" charset="0"/>
                <a:ea typeface="+mn-ea"/>
                <a:cs typeface="+mn-cs"/>
              </a:rPr>
              <a:t>web </a:t>
            </a:r>
            <a:r>
              <a:rPr lang="zh-CN" altLang="en-US" sz="1200" b="0" i="0" kern="1200" dirty="0" smtClean="0">
                <a:solidFill>
                  <a:srgbClr val="000000"/>
                </a:solidFill>
                <a:latin typeface="Times New Roman" pitchFamily="18" charset="0"/>
                <a:ea typeface="+mn-ea"/>
                <a:cs typeface="+mn-cs"/>
              </a:rPr>
              <a:t>信息之间的关系的精确描述。 </a:t>
            </a:r>
            <a:br>
              <a:rPr lang="zh-CN" altLang="en-US" sz="1200" b="0" i="0" kern="1200" dirty="0" smtClean="0">
                <a:solidFill>
                  <a:srgbClr val="000000"/>
                </a:solidFill>
                <a:latin typeface="Times New Roman" pitchFamily="18" charset="0"/>
                <a:ea typeface="+mn-ea"/>
                <a:cs typeface="+mn-cs"/>
              </a:rPr>
            </a:br>
            <a:r>
              <a:rPr lang="en-US" altLang="zh-CN" sz="1200" b="0" i="0" u="sng" kern="1200" dirty="0" smtClean="0">
                <a:solidFill>
                  <a:srgbClr val="000000"/>
                </a:solidFill>
                <a:latin typeface="Times New Roman" pitchFamily="18" charset="0"/>
                <a:ea typeface="+mn-ea"/>
                <a:cs typeface="+mn-cs"/>
              </a:rPr>
              <a:t>Why OWL?</a:t>
            </a:r>
            <a:r>
              <a:rPr lang="zh-CN" altLang="en-US" sz="1200" b="0" i="0" kern="1200" dirty="0" smtClean="0">
                <a:solidFill>
                  <a:srgbClr val="000000"/>
                </a:solidFill>
                <a:latin typeface="Times New Roman" pitchFamily="18" charset="0"/>
                <a:ea typeface="+mn-ea"/>
                <a:cs typeface="+mn-cs"/>
              </a:rPr>
              <a:t/>
            </a:r>
            <a:br>
              <a:rPr lang="zh-CN" altLang="en-US" sz="1200" b="0" i="0" kern="1200" dirty="0" smtClean="0">
                <a:solidFill>
                  <a:srgbClr val="000000"/>
                </a:solidFill>
                <a:latin typeface="Times New Roman" pitchFamily="18" charset="0"/>
                <a:ea typeface="+mn-ea"/>
                <a:cs typeface="+mn-cs"/>
              </a:rPr>
            </a:br>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是“语义网远景”的组成部分 </a:t>
            </a:r>
            <a:r>
              <a:rPr lang="en-US" altLang="zh-CN" sz="1200" b="0" i="0" kern="1200" dirty="0" smtClean="0">
                <a:solidFill>
                  <a:srgbClr val="000000"/>
                </a:solidFill>
                <a:latin typeface="Times New Roman" pitchFamily="18" charset="0"/>
                <a:ea typeface="+mn-ea"/>
                <a:cs typeface="+mn-cs"/>
              </a:rPr>
              <a:t>- </a:t>
            </a:r>
            <a:r>
              <a:rPr lang="zh-CN" altLang="en-US" sz="1200" b="0" i="0" kern="1200" dirty="0" smtClean="0">
                <a:solidFill>
                  <a:srgbClr val="000000"/>
                </a:solidFill>
                <a:latin typeface="Times New Roman" pitchFamily="18" charset="0"/>
                <a:ea typeface="+mn-ea"/>
                <a:cs typeface="+mn-cs"/>
              </a:rPr>
              <a:t>目标是： </a:t>
            </a:r>
            <a:br>
              <a:rPr lang="zh-CN" altLang="en-US" sz="1200" b="0" i="0" kern="1200" dirty="0" smtClean="0">
                <a:solidFill>
                  <a:srgbClr val="000000"/>
                </a:solidFill>
                <a:latin typeface="Times New Roman" pitchFamily="18" charset="0"/>
                <a:ea typeface="+mn-ea"/>
                <a:cs typeface="+mn-cs"/>
              </a:rPr>
            </a:br>
            <a:r>
              <a:rPr lang="en-US" altLang="zh-CN" sz="1200" b="0" i="0" kern="1200" dirty="0" smtClean="0">
                <a:solidFill>
                  <a:srgbClr val="000000"/>
                </a:solidFill>
                <a:latin typeface="Times New Roman" pitchFamily="18" charset="0"/>
                <a:ea typeface="+mn-ea"/>
                <a:cs typeface="+mn-cs"/>
              </a:rPr>
              <a:t>Web </a:t>
            </a:r>
            <a:r>
              <a:rPr lang="zh-CN" altLang="en-US" sz="1200" b="0" i="0" kern="1200" dirty="0" smtClean="0">
                <a:solidFill>
                  <a:srgbClr val="000000"/>
                </a:solidFill>
                <a:latin typeface="Times New Roman" pitchFamily="18" charset="0"/>
                <a:ea typeface="+mn-ea"/>
                <a:cs typeface="+mn-cs"/>
              </a:rPr>
              <a:t>信息拥有确切的含义 </a:t>
            </a:r>
          </a:p>
          <a:p>
            <a:r>
              <a:rPr lang="en-US" altLang="zh-CN" sz="1200" b="0" i="0" kern="1200" dirty="0" smtClean="0">
                <a:solidFill>
                  <a:srgbClr val="000000"/>
                </a:solidFill>
                <a:latin typeface="Times New Roman" pitchFamily="18" charset="0"/>
                <a:ea typeface="+mn-ea"/>
                <a:cs typeface="+mn-cs"/>
              </a:rPr>
              <a:t>Web </a:t>
            </a:r>
            <a:r>
              <a:rPr lang="zh-CN" altLang="en-US" sz="1200" b="0" i="0" kern="1200" dirty="0" smtClean="0">
                <a:solidFill>
                  <a:srgbClr val="000000"/>
                </a:solidFill>
                <a:latin typeface="Times New Roman" pitchFamily="18" charset="0"/>
                <a:ea typeface="+mn-ea"/>
                <a:cs typeface="+mn-cs"/>
              </a:rPr>
              <a:t>信息可被计算机理解并处理 </a:t>
            </a:r>
          </a:p>
          <a:p>
            <a:r>
              <a:rPr lang="zh-CN" altLang="en-US" sz="1200" b="0" i="0" kern="1200" dirty="0" smtClean="0">
                <a:solidFill>
                  <a:srgbClr val="000000"/>
                </a:solidFill>
                <a:latin typeface="Times New Roman" pitchFamily="18" charset="0"/>
                <a:ea typeface="+mn-ea"/>
                <a:cs typeface="+mn-cs"/>
              </a:rPr>
              <a:t>计算机可从 </a:t>
            </a:r>
            <a:r>
              <a:rPr lang="en-US" altLang="zh-CN" sz="1200" b="0" i="0" kern="1200" dirty="0" smtClean="0">
                <a:solidFill>
                  <a:srgbClr val="000000"/>
                </a:solidFill>
                <a:latin typeface="Times New Roman" pitchFamily="18" charset="0"/>
                <a:ea typeface="+mn-ea"/>
                <a:cs typeface="+mn-cs"/>
              </a:rPr>
              <a:t>Web </a:t>
            </a:r>
            <a:r>
              <a:rPr lang="zh-CN" altLang="en-US" sz="1200" b="0" i="0" kern="1200" dirty="0" smtClean="0">
                <a:solidFill>
                  <a:srgbClr val="000000"/>
                </a:solidFill>
                <a:latin typeface="Times New Roman" pitchFamily="18" charset="0"/>
                <a:ea typeface="+mn-ea"/>
                <a:cs typeface="+mn-cs"/>
              </a:rPr>
              <a:t>上整合信息</a:t>
            </a:r>
          </a:p>
          <a:p>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被设计为供计算机来处理信息</a:t>
            </a:r>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被设计为提供一种通用的处理 </a:t>
            </a:r>
            <a:r>
              <a:rPr lang="en-US" altLang="zh-CN" sz="1200" b="0" i="0" kern="1200" dirty="0" smtClean="0">
                <a:solidFill>
                  <a:srgbClr val="000000"/>
                </a:solidFill>
                <a:latin typeface="Times New Roman" pitchFamily="18" charset="0"/>
                <a:ea typeface="+mn-ea"/>
                <a:cs typeface="+mn-cs"/>
              </a:rPr>
              <a:t>Web </a:t>
            </a:r>
            <a:r>
              <a:rPr lang="zh-CN" altLang="en-US" sz="1200" b="0" i="0" kern="1200" dirty="0" smtClean="0">
                <a:solidFill>
                  <a:srgbClr val="000000"/>
                </a:solidFill>
                <a:latin typeface="Times New Roman" pitchFamily="18" charset="0"/>
                <a:ea typeface="+mn-ea"/>
                <a:cs typeface="+mn-cs"/>
              </a:rPr>
              <a:t>信息的内容的方法（而不是把它显示出来）。 </a:t>
            </a:r>
            <a:br>
              <a:rPr lang="zh-CN" altLang="en-US" sz="1200" b="0" i="0" kern="1200" dirty="0" smtClean="0">
                <a:solidFill>
                  <a:srgbClr val="000000"/>
                </a:solidFill>
                <a:latin typeface="Times New Roman" pitchFamily="18" charset="0"/>
                <a:ea typeface="+mn-ea"/>
                <a:cs typeface="+mn-cs"/>
              </a:rPr>
            </a:br>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被设计为由计算机应用程序来读取（而不是被人类）。</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
            </a:r>
            <a:br>
              <a:rPr lang="zh-CN" altLang="en-US" sz="1200" b="0" i="0" kern="1200" dirty="0" smtClean="0">
                <a:solidFill>
                  <a:srgbClr val="000000"/>
                </a:solidFill>
                <a:latin typeface="Times New Roman" pitchFamily="18" charset="0"/>
                <a:ea typeface="+mn-ea"/>
                <a:cs typeface="+mn-cs"/>
              </a:rPr>
            </a:br>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与 </a:t>
            </a:r>
            <a:r>
              <a:rPr lang="en-US" altLang="zh-CN" sz="1200" b="0" i="0" kern="1200" dirty="0" smtClean="0">
                <a:solidFill>
                  <a:srgbClr val="000000"/>
                </a:solidFill>
                <a:latin typeface="Times New Roman" pitchFamily="18" charset="0"/>
                <a:ea typeface="+mn-ea"/>
                <a:cs typeface="+mn-cs"/>
              </a:rPr>
              <a:t>RDF </a:t>
            </a:r>
            <a:r>
              <a:rPr lang="zh-CN" altLang="en-US" sz="1200" b="0" i="0" kern="1200" dirty="0" smtClean="0">
                <a:solidFill>
                  <a:srgbClr val="000000"/>
                </a:solidFill>
                <a:latin typeface="Times New Roman" pitchFamily="18" charset="0"/>
                <a:ea typeface="+mn-ea"/>
                <a:cs typeface="+mn-cs"/>
              </a:rPr>
              <a:t>不同</a:t>
            </a:r>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与 </a:t>
            </a:r>
            <a:r>
              <a:rPr lang="en-US" altLang="zh-CN" sz="1200" b="0" i="0" kern="1200" dirty="0" smtClean="0">
                <a:solidFill>
                  <a:srgbClr val="000000"/>
                </a:solidFill>
                <a:latin typeface="Times New Roman" pitchFamily="18" charset="0"/>
                <a:ea typeface="+mn-ea"/>
                <a:cs typeface="+mn-cs"/>
              </a:rPr>
              <a:t>RDF </a:t>
            </a:r>
            <a:r>
              <a:rPr lang="zh-CN" altLang="en-US" sz="1200" b="0" i="0" kern="1200" dirty="0" smtClean="0">
                <a:solidFill>
                  <a:srgbClr val="000000"/>
                </a:solidFill>
                <a:latin typeface="Times New Roman" pitchFamily="18" charset="0"/>
                <a:ea typeface="+mn-ea"/>
                <a:cs typeface="+mn-cs"/>
              </a:rPr>
              <a:t>有很多相似之处，但是较之 </a:t>
            </a:r>
            <a:r>
              <a:rPr lang="en-US" altLang="zh-CN" sz="1200" b="0" i="0" kern="1200" dirty="0" smtClean="0">
                <a:solidFill>
                  <a:srgbClr val="000000"/>
                </a:solidFill>
                <a:latin typeface="Times New Roman" pitchFamily="18" charset="0"/>
                <a:ea typeface="+mn-ea"/>
                <a:cs typeface="+mn-cs"/>
              </a:rPr>
              <a:t>RDF</a:t>
            </a:r>
            <a:r>
              <a:rPr lang="zh-CN" altLang="en-US" sz="1200" b="0" i="0" kern="1200" dirty="0" smtClean="0">
                <a:solidFill>
                  <a:srgbClr val="000000"/>
                </a:solidFill>
                <a:latin typeface="Times New Roman" pitchFamily="18" charset="0"/>
                <a:ea typeface="+mn-ea"/>
                <a:cs typeface="+mn-cs"/>
              </a:rPr>
              <a:t>， </a:t>
            </a:r>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是一门具有更强机器解释能力的更强大的语言。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与 </a:t>
            </a:r>
            <a:r>
              <a:rPr lang="en-US" altLang="zh-CN" sz="1200" b="0" i="0" kern="1200" dirty="0" smtClean="0">
                <a:solidFill>
                  <a:srgbClr val="000000"/>
                </a:solidFill>
                <a:latin typeface="Times New Roman" pitchFamily="18" charset="0"/>
                <a:ea typeface="+mn-ea"/>
                <a:cs typeface="+mn-cs"/>
              </a:rPr>
              <a:t>RDF </a:t>
            </a:r>
            <a:r>
              <a:rPr lang="zh-CN" altLang="en-US" sz="1200" b="0" i="0" kern="1200" dirty="0" smtClean="0">
                <a:solidFill>
                  <a:srgbClr val="000000"/>
                </a:solidFill>
                <a:latin typeface="Times New Roman" pitchFamily="18" charset="0"/>
                <a:ea typeface="+mn-ea"/>
                <a:cs typeface="+mn-cs"/>
              </a:rPr>
              <a:t>相比，</a:t>
            </a:r>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拥有更大的词汇表以及更强大的语言。 </a:t>
            </a:r>
            <a:br>
              <a:rPr lang="zh-CN" altLang="en-US" sz="1200" b="0" i="0" kern="1200" dirty="0" smtClean="0">
                <a:solidFill>
                  <a:srgbClr val="000000"/>
                </a:solidFill>
                <a:latin typeface="Times New Roman" pitchFamily="18" charset="0"/>
                <a:ea typeface="+mn-ea"/>
                <a:cs typeface="+mn-cs"/>
              </a:rPr>
            </a:br>
            <a:r>
              <a:rPr lang="zh-CN" altLang="en-US" sz="1200" b="0" i="0" kern="1200" dirty="0" smtClean="0">
                <a:solidFill>
                  <a:srgbClr val="000000"/>
                </a:solidFill>
                <a:latin typeface="Times New Roman" pitchFamily="18" charset="0"/>
                <a:ea typeface="+mn-ea"/>
                <a:cs typeface="+mn-cs"/>
              </a:rPr>
              <a:t> </a:t>
            </a:r>
            <a:br>
              <a:rPr lang="zh-CN" altLang="en-US" sz="1200" b="0" i="0" kern="1200" dirty="0" smtClean="0">
                <a:solidFill>
                  <a:srgbClr val="000000"/>
                </a:solidFill>
                <a:latin typeface="Times New Roman" pitchFamily="18" charset="0"/>
                <a:ea typeface="+mn-ea"/>
                <a:cs typeface="+mn-cs"/>
              </a:rPr>
            </a:br>
            <a:r>
              <a:rPr lang="en-US" altLang="zh-CN" sz="1200" b="0" i="1" u="sng" kern="1200" dirty="0" smtClean="0">
                <a:solidFill>
                  <a:srgbClr val="000000"/>
                </a:solidFill>
                <a:latin typeface="Times New Roman" pitchFamily="18" charset="0"/>
                <a:ea typeface="+mn-ea"/>
                <a:cs typeface="+mn-cs"/>
              </a:rPr>
              <a:t>OWL </a:t>
            </a:r>
            <a:r>
              <a:rPr lang="zh-CN" altLang="en-US" sz="1200" b="0" i="1" u="sng" kern="1200" dirty="0" smtClean="0">
                <a:solidFill>
                  <a:srgbClr val="000000"/>
                </a:solidFill>
                <a:latin typeface="Times New Roman" pitchFamily="18" charset="0"/>
                <a:ea typeface="+mn-ea"/>
                <a:cs typeface="+mn-cs"/>
              </a:rPr>
              <a:t>子语言</a:t>
            </a:r>
            <a:r>
              <a:rPr lang="en-US" altLang="zh-CN" sz="1200" b="0" i="1" u="sng" kern="1200" dirty="0" smtClean="0">
                <a:solidFill>
                  <a:srgbClr val="000000"/>
                </a:solidFill>
                <a:latin typeface="Times New Roman" pitchFamily="18" charset="0"/>
                <a:ea typeface="+mn-ea"/>
                <a:cs typeface="+mn-cs"/>
              </a:rPr>
              <a:t>OWL </a:t>
            </a:r>
            <a:r>
              <a:rPr lang="zh-CN" altLang="en-US" sz="1200" b="0" i="1" u="sng" kern="1200" dirty="0" smtClean="0">
                <a:solidFill>
                  <a:srgbClr val="000000"/>
                </a:solidFill>
                <a:latin typeface="Times New Roman" pitchFamily="18" charset="0"/>
                <a:ea typeface="+mn-ea"/>
                <a:cs typeface="+mn-cs"/>
              </a:rPr>
              <a:t>有三门子语言：</a:t>
            </a:r>
            <a:r>
              <a:rPr lang="zh-CN" altLang="en-US" sz="1200" b="0" i="0" kern="1200" dirty="0" smtClean="0">
                <a:solidFill>
                  <a:srgbClr val="000000"/>
                </a:solidFill>
                <a:latin typeface="Times New Roman" pitchFamily="18" charset="0"/>
                <a:ea typeface="+mn-ea"/>
                <a:cs typeface="+mn-cs"/>
              </a:rPr>
              <a:t> </a:t>
            </a:r>
            <a:br>
              <a:rPr lang="zh-CN" altLang="en-US" sz="1200" b="0" i="0" kern="1200" dirty="0" smtClean="0">
                <a:solidFill>
                  <a:srgbClr val="000000"/>
                </a:solidFill>
                <a:latin typeface="Times New Roman" pitchFamily="18" charset="0"/>
                <a:ea typeface="+mn-ea"/>
                <a:cs typeface="+mn-cs"/>
              </a:rPr>
            </a:br>
            <a:r>
              <a:rPr lang="en-US" altLang="zh-CN" sz="1200" b="0" i="0" kern="1200" dirty="0" smtClean="0">
                <a:solidFill>
                  <a:srgbClr val="000000"/>
                </a:solidFill>
                <a:latin typeface="Times New Roman" pitchFamily="18" charset="0"/>
                <a:ea typeface="+mn-ea"/>
                <a:cs typeface="+mn-cs"/>
              </a:rPr>
              <a:t>OWL </a:t>
            </a:r>
            <a:r>
              <a:rPr lang="en-US" altLang="zh-CN" sz="1200" b="0" i="0" kern="1200" dirty="0" err="1" smtClean="0">
                <a:solidFill>
                  <a:srgbClr val="000000"/>
                </a:solidFill>
                <a:latin typeface="Times New Roman" pitchFamily="18" charset="0"/>
                <a:ea typeface="+mn-ea"/>
                <a:cs typeface="+mn-cs"/>
              </a:rPr>
              <a:t>Lite</a:t>
            </a:r>
            <a:endParaRPr lang="zh-CN" altLang="en-US" sz="1200" b="0" i="0" kern="1200" dirty="0" smtClean="0">
              <a:solidFill>
                <a:srgbClr val="000000"/>
              </a:solidFill>
              <a:latin typeface="Times New Roman" pitchFamily="18" charset="0"/>
              <a:ea typeface="+mn-ea"/>
              <a:cs typeface="+mn-cs"/>
            </a:endParaRPr>
          </a:p>
          <a:p>
            <a:r>
              <a:rPr lang="en-US" altLang="zh-CN" sz="1200" b="0" i="0" kern="1200" dirty="0" smtClean="0">
                <a:solidFill>
                  <a:srgbClr val="000000"/>
                </a:solidFill>
                <a:latin typeface="Times New Roman" pitchFamily="18" charset="0"/>
                <a:ea typeface="+mn-ea"/>
                <a:cs typeface="+mn-cs"/>
              </a:rPr>
              <a:t>OWL DL (</a:t>
            </a:r>
            <a:r>
              <a:rPr lang="zh-CN" altLang="en-US" sz="1200" b="0" i="0" kern="1200" dirty="0" smtClean="0">
                <a:solidFill>
                  <a:srgbClr val="000000"/>
                </a:solidFill>
                <a:latin typeface="Times New Roman" pitchFamily="18" charset="0"/>
                <a:ea typeface="+mn-ea"/>
                <a:cs typeface="+mn-cs"/>
              </a:rPr>
              <a:t>包含 </a:t>
            </a:r>
            <a:r>
              <a:rPr lang="en-US" altLang="zh-CN" sz="1200" b="0" i="0" kern="1200" dirty="0" smtClean="0">
                <a:solidFill>
                  <a:srgbClr val="000000"/>
                </a:solidFill>
                <a:latin typeface="Times New Roman" pitchFamily="18" charset="0"/>
                <a:ea typeface="+mn-ea"/>
                <a:cs typeface="+mn-cs"/>
              </a:rPr>
              <a:t>OWL </a:t>
            </a:r>
            <a:r>
              <a:rPr lang="en-US" altLang="zh-CN" sz="1200" b="0" i="0" kern="1200" dirty="0" err="1" smtClean="0">
                <a:solidFill>
                  <a:srgbClr val="000000"/>
                </a:solidFill>
                <a:latin typeface="Times New Roman" pitchFamily="18" charset="0"/>
                <a:ea typeface="+mn-ea"/>
                <a:cs typeface="+mn-cs"/>
              </a:rPr>
              <a:t>Lite</a:t>
            </a:r>
            <a:r>
              <a:rPr lang="en-US" altLang="zh-CN" sz="1200" b="0" i="0" kern="1200" dirty="0" smtClean="0">
                <a:solidFill>
                  <a:srgbClr val="000000"/>
                </a:solidFill>
                <a:latin typeface="Times New Roman" pitchFamily="18" charset="0"/>
                <a:ea typeface="+mn-ea"/>
                <a:cs typeface="+mn-cs"/>
              </a:rPr>
              <a:t>)</a:t>
            </a:r>
            <a:endParaRPr lang="zh-CN" altLang="en-US" sz="1200" b="0" i="0" kern="1200" dirty="0" smtClean="0">
              <a:solidFill>
                <a:srgbClr val="000000"/>
              </a:solidFill>
              <a:latin typeface="Times New Roman" pitchFamily="18" charset="0"/>
              <a:ea typeface="+mn-ea"/>
              <a:cs typeface="+mn-cs"/>
            </a:endParaRPr>
          </a:p>
          <a:p>
            <a:r>
              <a:rPr lang="en-US" altLang="zh-CN" sz="1200" b="0" i="0" kern="1200" dirty="0" smtClean="0">
                <a:solidFill>
                  <a:srgbClr val="000000"/>
                </a:solidFill>
                <a:latin typeface="Times New Roman" pitchFamily="18" charset="0"/>
                <a:ea typeface="+mn-ea"/>
                <a:cs typeface="+mn-cs"/>
              </a:rPr>
              <a:t>OWL Full (</a:t>
            </a:r>
            <a:r>
              <a:rPr lang="zh-CN" altLang="en-US" sz="1200" b="0" i="0" kern="1200" dirty="0" smtClean="0">
                <a:solidFill>
                  <a:srgbClr val="000000"/>
                </a:solidFill>
                <a:latin typeface="Times New Roman" pitchFamily="18" charset="0"/>
                <a:ea typeface="+mn-ea"/>
                <a:cs typeface="+mn-cs"/>
              </a:rPr>
              <a:t>包含 </a:t>
            </a:r>
            <a:r>
              <a:rPr lang="en-US" altLang="zh-CN" sz="1200" b="0" i="0" kern="1200" dirty="0" smtClean="0">
                <a:solidFill>
                  <a:srgbClr val="000000"/>
                </a:solidFill>
                <a:latin typeface="Times New Roman" pitchFamily="18" charset="0"/>
                <a:ea typeface="+mn-ea"/>
                <a:cs typeface="+mn-cs"/>
              </a:rPr>
              <a:t>OWL DL)</a:t>
            </a:r>
            <a:endParaRPr lang="zh-CN" altLang="en-US" sz="1200" b="0" i="0" kern="1200" dirty="0" smtClean="0">
              <a:solidFill>
                <a:srgbClr val="000000"/>
              </a:solidFill>
              <a:latin typeface="Times New Roman" pitchFamily="18" charset="0"/>
              <a:ea typeface="+mn-ea"/>
              <a:cs typeface="+mn-cs"/>
            </a:endParaRPr>
          </a:p>
          <a:p>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使用 </a:t>
            </a:r>
            <a:r>
              <a:rPr lang="en-US" altLang="zh-CN" sz="1200" b="0" i="0" kern="1200" dirty="0" smtClean="0">
                <a:solidFill>
                  <a:srgbClr val="000000"/>
                </a:solidFill>
                <a:latin typeface="Times New Roman" pitchFamily="18" charset="0"/>
                <a:ea typeface="+mn-ea"/>
                <a:cs typeface="+mn-cs"/>
              </a:rPr>
              <a:t>XML </a:t>
            </a:r>
            <a:r>
              <a:rPr lang="zh-CN" altLang="en-US" sz="1200" b="0" i="0" kern="1200" dirty="0" smtClean="0">
                <a:solidFill>
                  <a:srgbClr val="000000"/>
                </a:solidFill>
                <a:latin typeface="Times New Roman" pitchFamily="18" charset="0"/>
                <a:ea typeface="+mn-ea"/>
                <a:cs typeface="+mn-cs"/>
              </a:rPr>
              <a:t>编写通过使用 </a:t>
            </a:r>
            <a:r>
              <a:rPr lang="en-US" altLang="zh-CN" sz="1200" b="0" i="0" kern="1200" dirty="0" smtClean="0">
                <a:solidFill>
                  <a:srgbClr val="000000"/>
                </a:solidFill>
                <a:latin typeface="Times New Roman" pitchFamily="18" charset="0"/>
                <a:ea typeface="+mn-ea"/>
                <a:cs typeface="+mn-cs"/>
              </a:rPr>
              <a:t>XML</a:t>
            </a:r>
            <a:r>
              <a:rPr lang="zh-CN" altLang="en-US" sz="1200" b="0" i="0" kern="1200" dirty="0" smtClean="0">
                <a:solidFill>
                  <a:srgbClr val="000000"/>
                </a:solidFill>
                <a:latin typeface="Times New Roman" pitchFamily="18" charset="0"/>
                <a:ea typeface="+mn-ea"/>
                <a:cs typeface="+mn-cs"/>
              </a:rPr>
              <a:t>，</a:t>
            </a:r>
            <a:r>
              <a:rPr lang="en-US" altLang="zh-CN" sz="1200" b="0" i="0" kern="1200" dirty="0" smtClean="0">
                <a:solidFill>
                  <a:srgbClr val="000000"/>
                </a:solidFill>
                <a:latin typeface="Times New Roman" pitchFamily="18" charset="0"/>
                <a:ea typeface="+mn-ea"/>
                <a:cs typeface="+mn-cs"/>
              </a:rPr>
              <a:t>OWL </a:t>
            </a:r>
            <a:r>
              <a:rPr lang="zh-CN" altLang="en-US" sz="1200" b="0" i="0" kern="1200" dirty="0" smtClean="0">
                <a:solidFill>
                  <a:srgbClr val="000000"/>
                </a:solidFill>
                <a:latin typeface="Times New Roman" pitchFamily="18" charset="0"/>
                <a:ea typeface="+mn-ea"/>
                <a:cs typeface="+mn-cs"/>
              </a:rPr>
              <a:t>信息可在使用不同类型的操作系统和应用语言的不同类型的计算机之间进行交换。 </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13</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13</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13</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7" name="备注占位符 6"/>
          <p:cNvSpPr>
            <a:spLocks noGrp="1"/>
          </p:cNvSpPr>
          <p:nvPr>
            <p:ph type="body" idx="1"/>
          </p:nvPr>
        </p:nvSpPr>
        <p:spPr/>
        <p:txBody>
          <a:bodyPr>
            <a:normAutofit/>
          </a:bodyPr>
          <a:lstStyle/>
          <a:p>
            <a:r>
              <a:rPr lang="en-US" altLang="zh-CN" dirty="0" smtClean="0"/>
              <a:t>SELECT ?m  ?c</a:t>
            </a:r>
          </a:p>
          <a:p>
            <a:r>
              <a:rPr lang="en-US" altLang="zh-CN" dirty="0" smtClean="0"/>
              <a:t>WHERE { </a:t>
            </a:r>
          </a:p>
          <a:p>
            <a:r>
              <a:rPr lang="en-US" altLang="zh-CN" dirty="0" smtClean="0"/>
              <a:t>  ?m ?predicate "</a:t>
            </a:r>
            <a:r>
              <a:rPr lang="zh-CN" altLang="en-US" dirty="0" smtClean="0"/>
              <a:t>乡下人</a:t>
            </a:r>
            <a:r>
              <a:rPr lang="en-US" altLang="zh-CN" dirty="0" smtClean="0"/>
              <a:t>"@</a:t>
            </a:r>
            <a:r>
              <a:rPr lang="en-US" altLang="zh-CN" dirty="0" err="1" smtClean="0"/>
              <a:t>zh</a:t>
            </a:r>
            <a:r>
              <a:rPr lang="en-US" altLang="zh-CN" dirty="0" smtClean="0"/>
              <a:t> .</a:t>
            </a:r>
          </a:p>
          <a:p>
            <a:r>
              <a:rPr lang="en-US" altLang="zh-CN" dirty="0" smtClean="0"/>
              <a:t>  ?m &lt;http://rdf.freebase.com/ns/common.topic.description&gt;   ?c </a:t>
            </a:r>
          </a:p>
          <a:p>
            <a:r>
              <a:rPr lang="en-US" altLang="zh-CN" dirty="0" smtClean="0"/>
              <a:t> FILTER ( </a:t>
            </a:r>
            <a:r>
              <a:rPr lang="en-US" altLang="zh-CN" dirty="0" err="1" smtClean="0"/>
              <a:t>lang</a:t>
            </a:r>
            <a:r>
              <a:rPr lang="en-US" altLang="zh-CN" dirty="0" smtClean="0"/>
              <a:t>(?c) = "</a:t>
            </a:r>
            <a:r>
              <a:rPr lang="en-US" altLang="zh-CN" dirty="0" err="1" smtClean="0"/>
              <a:t>zh</a:t>
            </a:r>
            <a:r>
              <a:rPr lang="en-US" altLang="zh-CN" dirty="0" smtClean="0"/>
              <a:t>")</a:t>
            </a:r>
          </a:p>
          <a:p>
            <a:r>
              <a:rPr lang="en-US" altLang="zh-CN" dirty="0" smtClean="0"/>
              <a:t>}</a:t>
            </a:r>
          </a:p>
          <a:p>
            <a:r>
              <a:rPr lang="en-US" altLang="zh-CN" dirty="0" smtClean="0"/>
              <a:t>LIMIT 2500</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14</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14</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14</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7" name="备注占位符 6"/>
          <p:cNvSpPr>
            <a:spLocks noGrp="1"/>
          </p:cNvSpPr>
          <p:nvPr>
            <p:ph type="body" idx="1"/>
          </p:nvPr>
        </p:nvSpPr>
        <p:spPr/>
        <p:txBody>
          <a:bodyPr>
            <a:normAutofit/>
          </a:bodyPr>
          <a:lstStyle/>
          <a:p>
            <a:r>
              <a:rPr lang="en-US" altLang="zh-CN" dirty="0" smtClean="0"/>
              <a:t>SELECT ?m  ?c</a:t>
            </a:r>
          </a:p>
          <a:p>
            <a:r>
              <a:rPr lang="en-US" altLang="zh-CN" dirty="0" smtClean="0"/>
              <a:t>WHERE { </a:t>
            </a:r>
          </a:p>
          <a:p>
            <a:r>
              <a:rPr lang="en-US" altLang="zh-CN" dirty="0" smtClean="0"/>
              <a:t>  ?m ?predicate "</a:t>
            </a:r>
            <a:r>
              <a:rPr lang="zh-CN" altLang="en-US" dirty="0" smtClean="0"/>
              <a:t>乡下人</a:t>
            </a:r>
            <a:r>
              <a:rPr lang="en-US" altLang="zh-CN" dirty="0" smtClean="0"/>
              <a:t>"@</a:t>
            </a:r>
            <a:r>
              <a:rPr lang="en-US" altLang="zh-CN" dirty="0" err="1" smtClean="0"/>
              <a:t>zh</a:t>
            </a:r>
            <a:r>
              <a:rPr lang="en-US" altLang="zh-CN" dirty="0" smtClean="0"/>
              <a:t> .</a:t>
            </a:r>
          </a:p>
          <a:p>
            <a:r>
              <a:rPr lang="en-US" altLang="zh-CN" dirty="0" smtClean="0"/>
              <a:t>  ?m &lt;http://rdf.freebase.com/ns/common.topic.description&gt;   ?c </a:t>
            </a:r>
          </a:p>
          <a:p>
            <a:r>
              <a:rPr lang="en-US" altLang="zh-CN" dirty="0" smtClean="0"/>
              <a:t> FILTER ( </a:t>
            </a:r>
            <a:r>
              <a:rPr lang="en-US" altLang="zh-CN" dirty="0" err="1" smtClean="0"/>
              <a:t>lang</a:t>
            </a:r>
            <a:r>
              <a:rPr lang="en-US" altLang="zh-CN" dirty="0" smtClean="0"/>
              <a:t>(?c) = "</a:t>
            </a:r>
            <a:r>
              <a:rPr lang="en-US" altLang="zh-CN" dirty="0" err="1" smtClean="0"/>
              <a:t>zh</a:t>
            </a:r>
            <a:r>
              <a:rPr lang="en-US" altLang="zh-CN" dirty="0" smtClean="0"/>
              <a:t>")</a:t>
            </a:r>
          </a:p>
          <a:p>
            <a:r>
              <a:rPr lang="en-US" altLang="zh-CN" dirty="0" smtClean="0"/>
              <a:t>}</a:t>
            </a:r>
          </a:p>
          <a:p>
            <a:r>
              <a:rPr lang="en-US" altLang="zh-CN" dirty="0" smtClean="0"/>
              <a:t>LIMIT 2500</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15</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15</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15</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16</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16</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16</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17</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17</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17</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7" name="备注占位符 6"/>
          <p:cNvSpPr>
            <a:spLocks noGrp="1"/>
          </p:cNvSpPr>
          <p:nvPr>
            <p:ph type="body" idx="1"/>
          </p:nvPr>
        </p:nvSpPr>
        <p:spPr/>
        <p:txBody>
          <a:bodyPr>
            <a:normAutofit/>
          </a:bodyPr>
          <a:lstStyle/>
          <a:p>
            <a:r>
              <a:rPr lang="en-US" altLang="zh-CN" dirty="0" smtClean="0"/>
              <a:t>SELECT ?m  ?c</a:t>
            </a:r>
          </a:p>
          <a:p>
            <a:r>
              <a:rPr lang="en-US" altLang="zh-CN" dirty="0" smtClean="0"/>
              <a:t>WHERE { </a:t>
            </a:r>
          </a:p>
          <a:p>
            <a:r>
              <a:rPr lang="en-US" altLang="zh-CN" dirty="0" smtClean="0"/>
              <a:t>  ?m ?predicate "</a:t>
            </a:r>
            <a:r>
              <a:rPr lang="zh-CN" altLang="en-US" dirty="0" smtClean="0"/>
              <a:t>乡下人</a:t>
            </a:r>
            <a:r>
              <a:rPr lang="en-US" altLang="zh-CN" dirty="0" smtClean="0"/>
              <a:t>"@</a:t>
            </a:r>
            <a:r>
              <a:rPr lang="en-US" altLang="zh-CN" dirty="0" err="1" smtClean="0"/>
              <a:t>zh</a:t>
            </a:r>
            <a:r>
              <a:rPr lang="en-US" altLang="zh-CN" dirty="0" smtClean="0"/>
              <a:t> .</a:t>
            </a:r>
          </a:p>
          <a:p>
            <a:r>
              <a:rPr lang="en-US" altLang="zh-CN" dirty="0" smtClean="0"/>
              <a:t>  ?m &lt;http://rdf.freebase.com/ns/common.topic.description&gt;   ?c </a:t>
            </a:r>
          </a:p>
          <a:p>
            <a:r>
              <a:rPr lang="en-US" altLang="zh-CN" dirty="0" smtClean="0"/>
              <a:t>  FILTER </a:t>
            </a:r>
            <a:r>
              <a:rPr lang="en-US" altLang="zh-CN" dirty="0" err="1" smtClean="0"/>
              <a:t>regex</a:t>
            </a:r>
            <a:r>
              <a:rPr lang="en-US" altLang="zh-CN" dirty="0" smtClean="0"/>
              <a:t>(?c, "r", "</a:t>
            </a:r>
            <a:r>
              <a:rPr lang="en-US" altLang="zh-CN" dirty="0" err="1" smtClean="0"/>
              <a:t>i</a:t>
            </a:r>
            <a:r>
              <a:rPr lang="en-US" altLang="zh-CN" dirty="0" smtClean="0"/>
              <a:t>").</a:t>
            </a:r>
          </a:p>
          <a:p>
            <a:r>
              <a:rPr lang="en-US" altLang="zh-CN" dirty="0" smtClean="0"/>
              <a:t>}</a:t>
            </a:r>
          </a:p>
          <a:p>
            <a:r>
              <a:rPr lang="en-US" altLang="zh-CN" dirty="0" smtClean="0"/>
              <a:t>LIMIT 2500</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18</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18</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18</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19</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19</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19</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25F90106-6208-43AD-A019-2A93E4171A35}" type="slidenum">
              <a:rPr lang="en-US" altLang="en-US" sz="1400" smtClean="0"/>
              <a:pPr>
                <a:spcBef>
                  <a:spcPct val="0"/>
                </a:spcBef>
                <a:buClrTx/>
                <a:buFontTx/>
                <a:buNone/>
              </a:pPr>
              <a:t>2</a:t>
            </a:fld>
            <a:endParaRPr lang="en-US" altLang="en-US" sz="1400" smtClean="0"/>
          </a:p>
        </p:txBody>
      </p:sp>
      <p:sp>
        <p:nvSpPr>
          <p:cNvPr id="4099" name="Text Box 1"/>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AE8F818D-0764-4545-B9FD-D6D727418286}" type="slidenum">
              <a:rPr lang="en-US" altLang="en-US" sz="1400"/>
              <a:pPr algn="r" eaLnBrk="1">
                <a:lnSpc>
                  <a:spcPct val="95000"/>
                </a:lnSpc>
                <a:spcBef>
                  <a:spcPct val="0"/>
                </a:spcBef>
                <a:buClrTx/>
                <a:buFontTx/>
                <a:buNone/>
              </a:pPr>
              <a:t>2</a:t>
            </a:fld>
            <a:endParaRPr lang="en-US" altLang="en-US" sz="1400"/>
          </a:p>
        </p:txBody>
      </p:sp>
      <p:sp>
        <p:nvSpPr>
          <p:cNvPr id="4100"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4101" name="Text Box 3"/>
          <p:cNvSpPr txBox="1">
            <a:spLocks noChangeArrowheads="1"/>
          </p:cNvSpPr>
          <p:nvPr/>
        </p:nvSpPr>
        <p:spPr bwMode="auto">
          <a:xfrm>
            <a:off x="777875" y="4776788"/>
            <a:ext cx="6215063" cy="45227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20</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20</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20</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21</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21</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21</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22</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22</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22</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23</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23</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23</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24</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24</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24</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25</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25</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25</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26</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26</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26</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27</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27</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27</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28</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28</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28</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29</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29</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29</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EBB3D7D6-527E-4134-96F8-C16E21A3D9F6}" type="slidenum">
              <a:rPr lang="en-US" altLang="en-US" sz="1400" smtClean="0"/>
              <a:pPr>
                <a:spcBef>
                  <a:spcPct val="0"/>
                </a:spcBef>
                <a:buClrTx/>
                <a:buFontTx/>
                <a:buNone/>
              </a:pPr>
              <a:t>3</a:t>
            </a:fld>
            <a:endParaRPr lang="en-US" altLang="en-US" sz="1400" smtClean="0"/>
          </a:p>
        </p:txBody>
      </p:sp>
      <p:sp>
        <p:nvSpPr>
          <p:cNvPr id="12291"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CABA506B-62F5-4882-AAD5-A69500255486}" type="slidenum">
              <a:rPr lang="en-US" altLang="en-US" sz="1400">
                <a:cs typeface="Segoe UI" pitchFamily="34" charset="0"/>
              </a:rPr>
              <a:pPr algn="r" eaLnBrk="1">
                <a:lnSpc>
                  <a:spcPct val="95000"/>
                </a:lnSpc>
                <a:spcBef>
                  <a:spcPct val="0"/>
                </a:spcBef>
                <a:buClrTx/>
                <a:buFontTx/>
                <a:buNone/>
              </a:pPr>
              <a:t>3</a:t>
            </a:fld>
            <a:endParaRPr lang="en-US" altLang="en-US" sz="1400">
              <a:cs typeface="Segoe UI" pitchFamily="34" charset="0"/>
            </a:endParaRPr>
          </a:p>
        </p:txBody>
      </p:sp>
      <p:sp>
        <p:nvSpPr>
          <p:cNvPr id="12292"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6AF2A62-BE9C-413D-B2A9-A84EF19C06A9}" type="slidenum">
              <a:rPr lang="en-US" altLang="en-US" sz="1400"/>
              <a:pPr algn="r" eaLnBrk="1">
                <a:lnSpc>
                  <a:spcPct val="95000"/>
                </a:lnSpc>
                <a:spcBef>
                  <a:spcPct val="0"/>
                </a:spcBef>
                <a:buClrTx/>
                <a:buFontTx/>
                <a:buNone/>
              </a:pPr>
              <a:t>3</a:t>
            </a:fld>
            <a:endParaRPr lang="en-US" altLang="en-US" sz="1400"/>
          </a:p>
        </p:txBody>
      </p:sp>
      <p:sp>
        <p:nvSpPr>
          <p:cNvPr id="12293"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2294"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30</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30</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30</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31</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31</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31</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32</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32</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32</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33</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33</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33</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34</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34</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34</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EBB3D7D6-527E-4134-96F8-C16E21A3D9F6}" type="slidenum">
              <a:rPr lang="en-US" altLang="en-US" sz="1400" smtClean="0"/>
              <a:pPr>
                <a:spcBef>
                  <a:spcPct val="0"/>
                </a:spcBef>
                <a:buClrTx/>
                <a:buFontTx/>
                <a:buNone/>
              </a:pPr>
              <a:t>4</a:t>
            </a:fld>
            <a:endParaRPr lang="en-US" altLang="en-US" sz="1400" smtClean="0"/>
          </a:p>
        </p:txBody>
      </p:sp>
      <p:sp>
        <p:nvSpPr>
          <p:cNvPr id="12291"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CABA506B-62F5-4882-AAD5-A69500255486}" type="slidenum">
              <a:rPr lang="en-US" altLang="en-US" sz="1400">
                <a:cs typeface="Segoe UI" pitchFamily="34" charset="0"/>
              </a:rPr>
              <a:pPr algn="r" eaLnBrk="1">
                <a:lnSpc>
                  <a:spcPct val="95000"/>
                </a:lnSpc>
                <a:spcBef>
                  <a:spcPct val="0"/>
                </a:spcBef>
                <a:buClrTx/>
                <a:buFontTx/>
                <a:buNone/>
              </a:pPr>
              <a:t>4</a:t>
            </a:fld>
            <a:endParaRPr lang="en-US" altLang="en-US" sz="1400">
              <a:cs typeface="Segoe UI" pitchFamily="34" charset="0"/>
            </a:endParaRPr>
          </a:p>
        </p:txBody>
      </p:sp>
      <p:sp>
        <p:nvSpPr>
          <p:cNvPr id="12292"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6AF2A62-BE9C-413D-B2A9-A84EF19C06A9}" type="slidenum">
              <a:rPr lang="en-US" altLang="en-US" sz="1400"/>
              <a:pPr algn="r" eaLnBrk="1">
                <a:lnSpc>
                  <a:spcPct val="95000"/>
                </a:lnSpc>
                <a:spcBef>
                  <a:spcPct val="0"/>
                </a:spcBef>
                <a:buClrTx/>
                <a:buFontTx/>
                <a:buNone/>
              </a:pPr>
              <a:t>4</a:t>
            </a:fld>
            <a:endParaRPr lang="en-US" altLang="en-US" sz="1400"/>
          </a:p>
        </p:txBody>
      </p:sp>
      <p:sp>
        <p:nvSpPr>
          <p:cNvPr id="12293"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2294"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5</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5</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5</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7" name="备注占位符 6"/>
          <p:cNvSpPr>
            <a:spLocks noGrp="1"/>
          </p:cNvSpPr>
          <p:nvPr>
            <p:ph type="body" idx="1"/>
          </p:nvPr>
        </p:nvSpPr>
        <p:spPr/>
        <p:txBody>
          <a:bodyPr>
            <a:normAutofit/>
          </a:bodyPr>
          <a:lstStyle/>
          <a:p>
            <a:r>
              <a:rPr lang="zh-CN" altLang="en-US" sz="1200" b="0" i="0" u="none" strike="noStrike" kern="1200" dirty="0" smtClean="0">
                <a:solidFill>
                  <a:srgbClr val="000000"/>
                </a:solidFill>
                <a:latin typeface="Times New Roman" pitchFamily="18" charset="0"/>
                <a:ea typeface="+mn-ea"/>
                <a:cs typeface="+mn-cs"/>
                <a:hlinkClick r:id="rId3"/>
              </a:rPr>
              <a:t>资源描述框架</a:t>
            </a:r>
            <a:r>
              <a:rPr lang="zh-CN" altLang="en-US" sz="1200" b="0" i="0" kern="1200" dirty="0" smtClean="0">
                <a:solidFill>
                  <a:srgbClr val="000000"/>
                </a:solidFill>
                <a:latin typeface="Times New Roman" pitchFamily="18" charset="0"/>
                <a:ea typeface="+mn-ea"/>
                <a:cs typeface="+mn-cs"/>
              </a:rPr>
              <a:t>（</a:t>
            </a:r>
            <a:r>
              <a:rPr lang="en-US" altLang="zh-CN" sz="1200" b="0" i="0" kern="1200" dirty="0" smtClean="0">
                <a:solidFill>
                  <a:srgbClr val="000000"/>
                </a:solidFill>
                <a:latin typeface="Times New Roman" pitchFamily="18" charset="0"/>
                <a:ea typeface="+mn-ea"/>
                <a:cs typeface="+mn-cs"/>
              </a:rPr>
              <a:t>Resource Description Framework</a:t>
            </a:r>
            <a:r>
              <a:rPr lang="zh-CN" altLang="en-US" sz="1200" b="0" i="0" kern="1200" dirty="0" smtClean="0">
                <a:solidFill>
                  <a:srgbClr val="000000"/>
                </a:solidFill>
                <a:latin typeface="Times New Roman" pitchFamily="18" charset="0"/>
                <a:ea typeface="+mn-ea"/>
                <a:cs typeface="+mn-cs"/>
              </a:rPr>
              <a:t>），一种用于描述</a:t>
            </a:r>
            <a:r>
              <a:rPr lang="en-US" altLang="zh-CN" sz="1200" b="0" i="0" kern="1200" dirty="0" smtClean="0">
                <a:solidFill>
                  <a:srgbClr val="000000"/>
                </a:solidFill>
                <a:latin typeface="Times New Roman" pitchFamily="18" charset="0"/>
                <a:ea typeface="+mn-ea"/>
                <a:cs typeface="+mn-cs"/>
              </a:rPr>
              <a:t>Web</a:t>
            </a:r>
            <a:r>
              <a:rPr lang="zh-CN" altLang="en-US" sz="1200" b="0" i="0" kern="1200" dirty="0" smtClean="0">
                <a:solidFill>
                  <a:srgbClr val="000000"/>
                </a:solidFill>
                <a:latin typeface="Times New Roman" pitchFamily="18" charset="0"/>
                <a:ea typeface="+mn-ea"/>
                <a:cs typeface="+mn-cs"/>
              </a:rPr>
              <a:t>资源的标记语言</a:t>
            </a:r>
            <a:endParaRPr lang="en-US" altLang="zh-CN" sz="1200" b="0" i="0" kern="1200" dirty="0" smtClean="0">
              <a:solidFill>
                <a:srgbClr val="000000"/>
              </a:solidFill>
              <a:latin typeface="Times New Roman" pitchFamily="18" charset="0"/>
              <a:ea typeface="+mn-ea"/>
              <a:cs typeface="+mn-cs"/>
            </a:endParaRPr>
          </a:p>
          <a:p>
            <a:r>
              <a:rPr lang="en-US" altLang="zh-CN" sz="1200" b="1" i="0" kern="1200" dirty="0" smtClean="0">
                <a:solidFill>
                  <a:srgbClr val="000000"/>
                </a:solidFill>
                <a:latin typeface="Times New Roman" pitchFamily="18" charset="0"/>
                <a:ea typeface="+mn-ea"/>
                <a:cs typeface="+mn-cs"/>
              </a:rPr>
              <a:t>OWL</a:t>
            </a:r>
            <a:r>
              <a:rPr lang="zh-CN" altLang="en-US" sz="1200" b="0" i="0" kern="1200" dirty="0" smtClean="0">
                <a:solidFill>
                  <a:srgbClr val="000000"/>
                </a:solidFill>
                <a:latin typeface="Times New Roman" pitchFamily="18" charset="0"/>
                <a:ea typeface="+mn-ea"/>
                <a:cs typeface="+mn-cs"/>
              </a:rPr>
              <a:t>是</a:t>
            </a:r>
            <a:r>
              <a:rPr lang="en-US" altLang="zh-CN" sz="1200" b="0" i="0" kern="1200" dirty="0" smtClean="0">
                <a:solidFill>
                  <a:srgbClr val="000000"/>
                </a:solidFill>
                <a:latin typeface="Times New Roman" pitchFamily="18" charset="0"/>
                <a:ea typeface="+mn-ea"/>
                <a:cs typeface="+mn-cs"/>
              </a:rPr>
              <a:t>W3C</a:t>
            </a:r>
            <a:r>
              <a:rPr lang="zh-CN" altLang="en-US" sz="1200" b="0" i="0" kern="1200" dirty="0" smtClean="0">
                <a:solidFill>
                  <a:srgbClr val="000000"/>
                </a:solidFill>
                <a:latin typeface="Times New Roman" pitchFamily="18" charset="0"/>
                <a:ea typeface="+mn-ea"/>
                <a:cs typeface="+mn-cs"/>
              </a:rPr>
              <a:t>开发的一种在</a:t>
            </a:r>
            <a:r>
              <a:rPr lang="en-US" altLang="zh-CN" sz="1200" b="0" i="0" u="none" strike="noStrike" kern="1200" dirty="0" smtClean="0">
                <a:solidFill>
                  <a:srgbClr val="000000"/>
                </a:solidFill>
                <a:latin typeface="Times New Roman" pitchFamily="18" charset="0"/>
                <a:ea typeface="+mn-ea"/>
                <a:cs typeface="+mn-cs"/>
                <a:hlinkClick r:id="rId4" tooltip="DAML+OIL"/>
              </a:rPr>
              <a:t>DAML+OIL</a:t>
            </a:r>
            <a:r>
              <a:rPr lang="zh-CN" altLang="en-US" sz="1200" b="0" i="0" kern="1200" dirty="0" smtClean="0">
                <a:solidFill>
                  <a:srgbClr val="000000"/>
                </a:solidFill>
                <a:latin typeface="Times New Roman" pitchFamily="18" charset="0"/>
                <a:ea typeface="+mn-ea"/>
                <a:cs typeface="+mn-cs"/>
              </a:rPr>
              <a:t>的基础上进行改进的语义描述语言。</a:t>
            </a:r>
            <a:r>
              <a:rPr lang="en-US" altLang="zh-CN" sz="1200" b="0" i="0" kern="1200" dirty="0" smtClean="0">
                <a:solidFill>
                  <a:srgbClr val="000000"/>
                </a:solidFill>
                <a:latin typeface="Times New Roman" pitchFamily="18" charset="0"/>
                <a:ea typeface="+mn-ea"/>
                <a:cs typeface="+mn-cs"/>
              </a:rPr>
              <a:t>OWL</a:t>
            </a:r>
            <a:r>
              <a:rPr lang="zh-CN" altLang="en-US" sz="1200" b="0" i="0" kern="1200" dirty="0" smtClean="0">
                <a:solidFill>
                  <a:srgbClr val="000000"/>
                </a:solidFill>
                <a:latin typeface="Times New Roman" pitchFamily="18" charset="0"/>
                <a:ea typeface="+mn-ea"/>
                <a:cs typeface="+mn-cs"/>
              </a:rPr>
              <a:t>提供了</a:t>
            </a:r>
            <a:r>
              <a:rPr lang="en-US" altLang="zh-CN" sz="1200" b="0" i="0" kern="1200" dirty="0" smtClean="0">
                <a:solidFill>
                  <a:srgbClr val="000000"/>
                </a:solidFill>
                <a:latin typeface="Times New Roman" pitchFamily="18" charset="0"/>
                <a:ea typeface="+mn-ea"/>
                <a:cs typeface="+mn-cs"/>
              </a:rPr>
              <a:t>3</a:t>
            </a:r>
            <a:r>
              <a:rPr lang="zh-CN" altLang="en-US" sz="1200" b="0" i="0" kern="1200" dirty="0" smtClean="0">
                <a:solidFill>
                  <a:srgbClr val="000000"/>
                </a:solidFill>
                <a:latin typeface="Times New Roman" pitchFamily="18" charset="0"/>
                <a:ea typeface="+mn-ea"/>
                <a:cs typeface="+mn-cs"/>
              </a:rPr>
              <a:t>种</a:t>
            </a:r>
            <a:r>
              <a:rPr lang="zh-CN" altLang="en-US" sz="1200" b="0" i="0" u="none" strike="noStrike" kern="1200" dirty="0" smtClean="0">
                <a:solidFill>
                  <a:srgbClr val="000000"/>
                </a:solidFill>
                <a:latin typeface="Times New Roman" pitchFamily="18" charset="0"/>
                <a:ea typeface="+mn-ea"/>
                <a:cs typeface="+mn-cs"/>
                <a:hlinkClick r:id="rId5" tooltip="表达能力"/>
              </a:rPr>
              <a:t>表达能力</a:t>
            </a:r>
            <a:r>
              <a:rPr lang="zh-CN" altLang="en-US" sz="1200" b="0" i="0" kern="1200" dirty="0" smtClean="0">
                <a:solidFill>
                  <a:srgbClr val="000000"/>
                </a:solidFill>
                <a:latin typeface="Times New Roman" pitchFamily="18" charset="0"/>
                <a:ea typeface="+mn-ea"/>
                <a:cs typeface="+mn-cs"/>
              </a:rPr>
              <a:t>递增的子语言：</a:t>
            </a:r>
            <a:r>
              <a:rPr lang="en-US" altLang="zh-CN" sz="1200" b="0" i="0" kern="1200" dirty="0" smtClean="0">
                <a:solidFill>
                  <a:srgbClr val="000000"/>
                </a:solidFill>
                <a:latin typeface="Times New Roman" pitchFamily="18" charset="0"/>
                <a:ea typeface="+mn-ea"/>
                <a:cs typeface="+mn-cs"/>
              </a:rPr>
              <a:t>OWL </a:t>
            </a:r>
            <a:r>
              <a:rPr lang="en-US" altLang="zh-CN" sz="1200" b="0" i="0" kern="1200" dirty="0" err="1" smtClean="0">
                <a:solidFill>
                  <a:srgbClr val="000000"/>
                </a:solidFill>
                <a:latin typeface="Times New Roman" pitchFamily="18" charset="0"/>
                <a:ea typeface="+mn-ea"/>
                <a:cs typeface="+mn-cs"/>
              </a:rPr>
              <a:t>Lite</a:t>
            </a:r>
            <a:r>
              <a:rPr lang="zh-CN" altLang="en-US" sz="1200" b="0" i="0" kern="1200" dirty="0" smtClean="0">
                <a:solidFill>
                  <a:srgbClr val="000000"/>
                </a:solidFill>
                <a:latin typeface="Times New Roman" pitchFamily="18" charset="0"/>
                <a:ea typeface="+mn-ea"/>
                <a:cs typeface="+mn-cs"/>
              </a:rPr>
              <a:t>、</a:t>
            </a:r>
            <a:r>
              <a:rPr lang="en-US" altLang="zh-CN" sz="1200" b="0" i="0" kern="1200" dirty="0" smtClean="0">
                <a:solidFill>
                  <a:srgbClr val="000000"/>
                </a:solidFill>
                <a:latin typeface="Times New Roman" pitchFamily="18" charset="0"/>
                <a:ea typeface="+mn-ea"/>
                <a:cs typeface="+mn-cs"/>
              </a:rPr>
              <a:t>OWL DL</a:t>
            </a:r>
            <a:r>
              <a:rPr lang="zh-CN" altLang="en-US" sz="1200" b="0" i="0" kern="1200" dirty="0" smtClean="0">
                <a:solidFill>
                  <a:srgbClr val="000000"/>
                </a:solidFill>
                <a:latin typeface="Times New Roman" pitchFamily="18" charset="0"/>
                <a:ea typeface="+mn-ea"/>
                <a:cs typeface="+mn-cs"/>
              </a:rPr>
              <a:t>和</a:t>
            </a:r>
            <a:r>
              <a:rPr lang="en-US" altLang="zh-CN" sz="1200" b="0" i="0" kern="1200" dirty="0" smtClean="0">
                <a:solidFill>
                  <a:srgbClr val="000000"/>
                </a:solidFill>
                <a:latin typeface="Times New Roman" pitchFamily="18" charset="0"/>
                <a:ea typeface="+mn-ea"/>
                <a:cs typeface="+mn-cs"/>
              </a:rPr>
              <a:t>OWL Full</a:t>
            </a:r>
            <a:r>
              <a:rPr lang="zh-CN" altLang="en-US" sz="1200" b="0" i="0" kern="1200" dirty="0" smtClean="0">
                <a:solidFill>
                  <a:srgbClr val="000000"/>
                </a:solidFill>
                <a:latin typeface="Times New Roman" pitchFamily="18" charset="0"/>
                <a:ea typeface="+mn-ea"/>
                <a:cs typeface="+mn-cs"/>
              </a:rPr>
              <a:t>，主要差别在于它们的表达能力。其中，</a:t>
            </a:r>
            <a:r>
              <a:rPr lang="en-US" altLang="zh-CN" sz="1200" b="0" i="0" kern="1200" dirty="0" smtClean="0">
                <a:solidFill>
                  <a:srgbClr val="000000"/>
                </a:solidFill>
                <a:latin typeface="Times New Roman" pitchFamily="18" charset="0"/>
                <a:ea typeface="+mn-ea"/>
                <a:cs typeface="+mn-cs"/>
              </a:rPr>
              <a:t>OWL </a:t>
            </a:r>
            <a:r>
              <a:rPr lang="en-US" altLang="zh-CN" sz="1200" b="0" i="0" kern="1200" dirty="0" err="1" smtClean="0">
                <a:solidFill>
                  <a:srgbClr val="000000"/>
                </a:solidFill>
                <a:latin typeface="Times New Roman" pitchFamily="18" charset="0"/>
                <a:ea typeface="+mn-ea"/>
                <a:cs typeface="+mn-cs"/>
              </a:rPr>
              <a:t>Lite</a:t>
            </a:r>
            <a:r>
              <a:rPr lang="zh-CN" altLang="en-US" sz="1200" b="0" i="0" kern="1200" dirty="0" smtClean="0">
                <a:solidFill>
                  <a:srgbClr val="000000"/>
                </a:solidFill>
                <a:latin typeface="Times New Roman" pitchFamily="18" charset="0"/>
                <a:ea typeface="+mn-ea"/>
                <a:cs typeface="+mn-cs"/>
              </a:rPr>
              <a:t>是表达能力最弱的子语言，</a:t>
            </a:r>
            <a:r>
              <a:rPr lang="en-US" altLang="zh-CN" sz="1200" b="0" i="0" kern="1200" dirty="0" smtClean="0">
                <a:solidFill>
                  <a:srgbClr val="000000"/>
                </a:solidFill>
                <a:latin typeface="Times New Roman" pitchFamily="18" charset="0"/>
                <a:ea typeface="+mn-ea"/>
                <a:cs typeface="+mn-cs"/>
              </a:rPr>
              <a:t>OWL Full</a:t>
            </a:r>
            <a:r>
              <a:rPr lang="zh-CN" altLang="en-US" sz="1200" b="0" i="0" kern="1200" dirty="0" smtClean="0">
                <a:solidFill>
                  <a:srgbClr val="000000"/>
                </a:solidFill>
                <a:latin typeface="Times New Roman" pitchFamily="18" charset="0"/>
                <a:ea typeface="+mn-ea"/>
                <a:cs typeface="+mn-cs"/>
              </a:rPr>
              <a:t>具有最强的表达能力，</a:t>
            </a:r>
            <a:r>
              <a:rPr lang="en-US" altLang="zh-CN" sz="1200" b="0" i="0" kern="1200" dirty="0" smtClean="0">
                <a:solidFill>
                  <a:srgbClr val="000000"/>
                </a:solidFill>
                <a:latin typeface="Times New Roman" pitchFamily="18" charset="0"/>
                <a:ea typeface="+mn-ea"/>
                <a:cs typeface="+mn-cs"/>
              </a:rPr>
              <a:t>OWL DL</a:t>
            </a:r>
            <a:r>
              <a:rPr lang="zh-CN" altLang="en-US" sz="1200" b="0" i="0" kern="1200" dirty="0" smtClean="0">
                <a:solidFill>
                  <a:srgbClr val="000000"/>
                </a:solidFill>
                <a:latin typeface="Times New Roman" pitchFamily="18" charset="0"/>
                <a:ea typeface="+mn-ea"/>
                <a:cs typeface="+mn-cs"/>
              </a:rPr>
              <a:t>的表达能力则在它们之间。在表达能力和推理能力上，每个子语言都是前面语言的扩展。这</a:t>
            </a:r>
            <a:r>
              <a:rPr lang="en-US" altLang="zh-CN" sz="1200" b="0" i="0" kern="1200" dirty="0" smtClean="0">
                <a:solidFill>
                  <a:srgbClr val="000000"/>
                </a:solidFill>
                <a:latin typeface="Times New Roman" pitchFamily="18" charset="0"/>
                <a:ea typeface="+mn-ea"/>
                <a:cs typeface="+mn-cs"/>
              </a:rPr>
              <a:t>3</a:t>
            </a:r>
            <a:r>
              <a:rPr lang="zh-CN" altLang="en-US" sz="1200" b="0" i="0" kern="1200" dirty="0" smtClean="0">
                <a:solidFill>
                  <a:srgbClr val="000000"/>
                </a:solidFill>
                <a:latin typeface="Times New Roman" pitchFamily="18" charset="0"/>
                <a:ea typeface="+mn-ea"/>
                <a:cs typeface="+mn-cs"/>
              </a:rPr>
              <a:t>种子语言之间有如下关系：每个合法的</a:t>
            </a:r>
            <a:r>
              <a:rPr lang="en-US" altLang="zh-CN" sz="1200" b="0" i="0" kern="1200" dirty="0" smtClean="0">
                <a:solidFill>
                  <a:srgbClr val="000000"/>
                </a:solidFill>
                <a:latin typeface="Times New Roman" pitchFamily="18" charset="0"/>
                <a:ea typeface="+mn-ea"/>
                <a:cs typeface="+mn-cs"/>
              </a:rPr>
              <a:t>OWL </a:t>
            </a:r>
            <a:r>
              <a:rPr lang="en-US" altLang="zh-CN" sz="1200" b="0" i="0" kern="1200" dirty="0" err="1" smtClean="0">
                <a:solidFill>
                  <a:srgbClr val="000000"/>
                </a:solidFill>
                <a:latin typeface="Times New Roman" pitchFamily="18" charset="0"/>
                <a:ea typeface="+mn-ea"/>
                <a:cs typeface="+mn-cs"/>
              </a:rPr>
              <a:t>Lite</a:t>
            </a:r>
            <a:r>
              <a:rPr lang="zh-CN" altLang="en-US" sz="1200" b="0" i="0" kern="1200" dirty="0" smtClean="0">
                <a:solidFill>
                  <a:srgbClr val="000000"/>
                </a:solidFill>
                <a:latin typeface="Times New Roman" pitchFamily="18" charset="0"/>
                <a:ea typeface="+mn-ea"/>
                <a:cs typeface="+mn-cs"/>
              </a:rPr>
              <a:t>都是一个合法的</a:t>
            </a:r>
            <a:r>
              <a:rPr lang="en-US" altLang="zh-CN" sz="1200" b="0" i="0" kern="1200" dirty="0" smtClean="0">
                <a:solidFill>
                  <a:srgbClr val="000000"/>
                </a:solidFill>
                <a:latin typeface="Times New Roman" pitchFamily="18" charset="0"/>
                <a:ea typeface="+mn-ea"/>
                <a:cs typeface="+mn-cs"/>
              </a:rPr>
              <a:t>OWL DL</a:t>
            </a:r>
            <a:r>
              <a:rPr lang="zh-CN" altLang="en-US" sz="1200" b="0" i="0" kern="1200" dirty="0" smtClean="0">
                <a:solidFill>
                  <a:srgbClr val="000000"/>
                </a:solidFill>
                <a:latin typeface="Times New Roman" pitchFamily="18" charset="0"/>
                <a:ea typeface="+mn-ea"/>
                <a:cs typeface="+mn-cs"/>
              </a:rPr>
              <a:t>；每个合法的</a:t>
            </a:r>
            <a:r>
              <a:rPr lang="en-US" altLang="zh-CN" sz="1200" b="0" i="0" kern="1200" dirty="0" smtClean="0">
                <a:solidFill>
                  <a:srgbClr val="000000"/>
                </a:solidFill>
                <a:latin typeface="Times New Roman" pitchFamily="18" charset="0"/>
                <a:ea typeface="+mn-ea"/>
                <a:cs typeface="+mn-cs"/>
              </a:rPr>
              <a:t>OWL DL</a:t>
            </a:r>
            <a:r>
              <a:rPr lang="zh-CN" altLang="en-US" sz="1200" b="0" i="0" kern="1200" dirty="0" smtClean="0">
                <a:solidFill>
                  <a:srgbClr val="000000"/>
                </a:solidFill>
                <a:latin typeface="Times New Roman" pitchFamily="18" charset="0"/>
                <a:ea typeface="+mn-ea"/>
                <a:cs typeface="+mn-cs"/>
              </a:rPr>
              <a:t>都是一个合法的</a:t>
            </a:r>
            <a:r>
              <a:rPr lang="en-US" altLang="zh-CN" sz="1200" b="0" i="0" kern="1200" dirty="0" smtClean="0">
                <a:solidFill>
                  <a:srgbClr val="000000"/>
                </a:solidFill>
                <a:latin typeface="Times New Roman" pitchFamily="18" charset="0"/>
                <a:ea typeface="+mn-ea"/>
                <a:cs typeface="+mn-cs"/>
              </a:rPr>
              <a:t>OWL Full</a:t>
            </a:r>
            <a:r>
              <a:rPr lang="zh-CN" altLang="en-US" sz="1200" b="0" i="0" kern="1200" dirty="0" smtClean="0">
                <a:solidFill>
                  <a:srgbClr val="000000"/>
                </a:solidFill>
                <a:latin typeface="Times New Roman" pitchFamily="18" charset="0"/>
                <a:ea typeface="+mn-ea"/>
                <a:cs typeface="+mn-cs"/>
              </a:rPr>
              <a:t>；每个有效的</a:t>
            </a:r>
            <a:r>
              <a:rPr lang="en-US" altLang="zh-CN" sz="1200" b="0" i="0" kern="1200" dirty="0" smtClean="0">
                <a:solidFill>
                  <a:srgbClr val="000000"/>
                </a:solidFill>
                <a:latin typeface="Times New Roman" pitchFamily="18" charset="0"/>
                <a:ea typeface="+mn-ea"/>
                <a:cs typeface="+mn-cs"/>
              </a:rPr>
              <a:t>OWL </a:t>
            </a:r>
            <a:r>
              <a:rPr lang="en-US" altLang="zh-CN" sz="1200" b="0" i="0" kern="1200" dirty="0" err="1" smtClean="0">
                <a:solidFill>
                  <a:srgbClr val="000000"/>
                </a:solidFill>
                <a:latin typeface="Times New Roman" pitchFamily="18" charset="0"/>
                <a:ea typeface="+mn-ea"/>
                <a:cs typeface="+mn-cs"/>
              </a:rPr>
              <a:t>Lite</a:t>
            </a:r>
            <a:r>
              <a:rPr lang="zh-CN" altLang="en-US" sz="1200" b="0" i="0" kern="1200" dirty="0" smtClean="0">
                <a:solidFill>
                  <a:srgbClr val="000000"/>
                </a:solidFill>
                <a:latin typeface="Times New Roman" pitchFamily="18" charset="0"/>
                <a:ea typeface="+mn-ea"/>
                <a:cs typeface="+mn-cs"/>
              </a:rPr>
              <a:t>结论都是一个有效的</a:t>
            </a:r>
            <a:r>
              <a:rPr lang="en-US" altLang="zh-CN" sz="1200" b="0" i="0" kern="1200" dirty="0" smtClean="0">
                <a:solidFill>
                  <a:srgbClr val="000000"/>
                </a:solidFill>
                <a:latin typeface="Times New Roman" pitchFamily="18" charset="0"/>
                <a:ea typeface="+mn-ea"/>
                <a:cs typeface="+mn-cs"/>
              </a:rPr>
              <a:t>OWL DL</a:t>
            </a:r>
            <a:r>
              <a:rPr lang="zh-CN" altLang="en-US" sz="1200" b="0" i="0" kern="1200" dirty="0" smtClean="0">
                <a:solidFill>
                  <a:srgbClr val="000000"/>
                </a:solidFill>
                <a:latin typeface="Times New Roman" pitchFamily="18" charset="0"/>
                <a:ea typeface="+mn-ea"/>
                <a:cs typeface="+mn-cs"/>
              </a:rPr>
              <a:t>结论；每个有效的</a:t>
            </a:r>
            <a:r>
              <a:rPr lang="en-US" altLang="zh-CN" sz="1200" b="0" i="0" kern="1200" dirty="0" smtClean="0">
                <a:solidFill>
                  <a:srgbClr val="000000"/>
                </a:solidFill>
                <a:latin typeface="Times New Roman" pitchFamily="18" charset="0"/>
                <a:ea typeface="+mn-ea"/>
                <a:cs typeface="+mn-cs"/>
              </a:rPr>
              <a:t>OWL DL</a:t>
            </a:r>
            <a:r>
              <a:rPr lang="zh-CN" altLang="en-US" sz="1200" b="0" i="0" kern="1200" dirty="0" smtClean="0">
                <a:solidFill>
                  <a:srgbClr val="000000"/>
                </a:solidFill>
                <a:latin typeface="Times New Roman" pitchFamily="18" charset="0"/>
                <a:ea typeface="+mn-ea"/>
                <a:cs typeface="+mn-cs"/>
              </a:rPr>
              <a:t>结论都是一个有效的</a:t>
            </a:r>
            <a:r>
              <a:rPr lang="en-US" altLang="zh-CN" sz="1200" b="0" i="0" kern="1200" dirty="0" smtClean="0">
                <a:solidFill>
                  <a:srgbClr val="000000"/>
                </a:solidFill>
                <a:latin typeface="Times New Roman" pitchFamily="18" charset="0"/>
                <a:ea typeface="+mn-ea"/>
                <a:cs typeface="+mn-cs"/>
              </a:rPr>
              <a:t>OWL Full</a:t>
            </a:r>
            <a:r>
              <a:rPr lang="zh-CN" altLang="en-US" sz="1200" b="0" i="0" kern="1200" smtClean="0">
                <a:solidFill>
                  <a:srgbClr val="000000"/>
                </a:solidFill>
                <a:latin typeface="Times New Roman" pitchFamily="18" charset="0"/>
                <a:ea typeface="+mn-ea"/>
                <a:cs typeface="+mn-cs"/>
              </a:rPr>
              <a:t>结论。但这些关系反过来并不成立。</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6</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6</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6</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7</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7</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7</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4775" y="763588"/>
            <a:ext cx="5006975" cy="375602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idx="10"/>
          </p:nvPr>
        </p:nvSpPr>
        <p:spPr/>
        <p:txBody>
          <a:bodyPr/>
          <a:lstStyle/>
          <a:p>
            <a:pPr>
              <a:defRPr/>
            </a:pPr>
            <a:fld id="{687DC4D5-2F4D-4ABE-94F1-92DB77792DF4}" type="slidenum">
              <a:rPr lang="en-US" altLang="en-US" smtClean="0"/>
              <a:pPr>
                <a:defRPr/>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5"/>
          <p:cNvSpPr>
            <a:spLocks noGrp="1" noChangeArrowheads="1"/>
          </p:cNvSpPr>
          <p:nvPr>
            <p:ph type="sldNum" sz="quarter"/>
          </p:nvPr>
        </p:nvSpPr>
        <p:spPr>
          <a:noFill/>
          <a:extLst>
            <a:ext uri="{91240B29-F687-4F45-9708-019B960494DF}">
              <a14:hiddenLine xmlns="" xmlns:a14="http://schemas.microsoft.com/office/drawing/2010/main" w="9525">
                <a:solidFill>
                  <a:srgbClr val="3465A4"/>
                </a:solidFill>
                <a:round/>
              </a14:hiddenLine>
            </a:ext>
          </a:extLst>
        </p:spPr>
        <p:txBody>
          <a:bodyPr/>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spcBef>
                <a:spcPct val="0"/>
              </a:spcBef>
              <a:buClrTx/>
              <a:buFontTx/>
              <a:buNone/>
            </a:pPr>
            <a:fld id="{65E389F3-ED1D-4795-899A-F2731DE762DE}" type="slidenum">
              <a:rPr lang="en-US" altLang="en-US" sz="1400" smtClean="0"/>
              <a:pPr>
                <a:spcBef>
                  <a:spcPct val="0"/>
                </a:spcBef>
                <a:buClrTx/>
                <a:buFontTx/>
                <a:buNone/>
              </a:pPr>
              <a:t>9</a:t>
            </a:fld>
            <a:endParaRPr lang="en-US" altLang="en-US" sz="1400" smtClean="0"/>
          </a:p>
        </p:txBody>
      </p:sp>
      <p:sp>
        <p:nvSpPr>
          <p:cNvPr id="14339" name="Text Box 1"/>
          <p:cNvSpPr txBox="1">
            <a:spLocks noChangeArrowheads="1"/>
          </p:cNvSpPr>
          <p:nvPr/>
        </p:nvSpPr>
        <p:spPr bwMode="auto">
          <a:xfrm>
            <a:off x="4398963" y="9555163"/>
            <a:ext cx="3359150"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F5387E74-EA6D-492F-9BD3-64B3C3799423}" type="slidenum">
              <a:rPr lang="en-US" altLang="en-US" sz="1400">
                <a:cs typeface="Segoe UI" pitchFamily="34" charset="0"/>
              </a:rPr>
              <a:pPr algn="r" eaLnBrk="1">
                <a:lnSpc>
                  <a:spcPct val="95000"/>
                </a:lnSpc>
                <a:spcBef>
                  <a:spcPct val="0"/>
                </a:spcBef>
                <a:buClrTx/>
                <a:buFontTx/>
                <a:buNone/>
              </a:pPr>
              <a:t>9</a:t>
            </a:fld>
            <a:endParaRPr lang="en-US" altLang="en-US" sz="1400">
              <a:cs typeface="Segoe UI" pitchFamily="34" charset="0"/>
            </a:endParaRPr>
          </a:p>
        </p:txBody>
      </p:sp>
      <p:sp>
        <p:nvSpPr>
          <p:cNvPr id="14340" name="Text Box 2"/>
          <p:cNvSpPr txBox="1">
            <a:spLocks noChangeArrowheads="1"/>
          </p:cNvSpPr>
          <p:nvPr/>
        </p:nvSpPr>
        <p:spPr bwMode="auto">
          <a:xfrm>
            <a:off x="4398963" y="9555163"/>
            <a:ext cx="3365500"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defTabSz="-635">
              <a:spcBef>
                <a:spcPct val="30000"/>
              </a:spcBef>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eaLnBrk="1">
              <a:lnSpc>
                <a:spcPct val="95000"/>
              </a:lnSpc>
              <a:spcBef>
                <a:spcPct val="0"/>
              </a:spcBef>
              <a:buClrTx/>
              <a:buFontTx/>
              <a:buNone/>
            </a:pPr>
            <a:fld id="{DAD4D93D-6903-46C8-AE3E-0718472CA042}" type="slidenum">
              <a:rPr lang="en-US" altLang="en-US" sz="1400"/>
              <a:pPr algn="r" eaLnBrk="1">
                <a:lnSpc>
                  <a:spcPct val="95000"/>
                </a:lnSpc>
                <a:spcBef>
                  <a:spcPct val="0"/>
                </a:spcBef>
                <a:buClrTx/>
                <a:buFontTx/>
                <a:buNone/>
              </a:pPr>
              <a:t>9</a:t>
            </a:fld>
            <a:endParaRPr lang="en-US" altLang="en-US" sz="1400"/>
          </a:p>
        </p:txBody>
      </p:sp>
      <p:sp>
        <p:nvSpPr>
          <p:cNvPr id="14341" name="Rectangle 3"/>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4342" name="Text Box 4"/>
          <p:cNvSpPr txBox="1">
            <a:spLocks noChangeArrowheads="1"/>
          </p:cNvSpPr>
          <p:nvPr/>
        </p:nvSpPr>
        <p:spPr bwMode="auto">
          <a:xfrm>
            <a:off x="777875" y="4776788"/>
            <a:ext cx="6218238" cy="4525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5"/>
          <p:cNvSpPr>
            <a:spLocks noGrp="1" noChangeArrowheads="1"/>
          </p:cNvSpPr>
          <p:nvPr>
            <p:ph type="sldNum" idx="10"/>
          </p:nvPr>
        </p:nvSpPr>
        <p:spPr/>
        <p:txBody>
          <a:bodyPr/>
          <a:lstStyle>
            <a:lvl1pPr>
              <a:defRPr/>
            </a:lvl1pPr>
          </a:lstStyle>
          <a:p>
            <a:pPr>
              <a:defRPr/>
            </a:pPr>
            <a:fld id="{8B615D95-39FB-47CF-B45C-A94F8336A61A}"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p:txBody>
          <a:bodyPr/>
          <a:lstStyle>
            <a:lvl1pPr>
              <a:defRPr/>
            </a:lvl1pPr>
          </a:lstStyle>
          <a:p>
            <a:pPr>
              <a:defRPr/>
            </a:pPr>
            <a:fld id="{07BACDFB-2F17-48AE-9BDB-E7CCCFC4C082}"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4563" y="301625"/>
            <a:ext cx="2263775" cy="58404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38925" cy="58404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p:txBody>
          <a:bodyPr/>
          <a:lstStyle>
            <a:lvl1pPr>
              <a:defRPr/>
            </a:lvl1pPr>
          </a:lstStyle>
          <a:p>
            <a:pPr>
              <a:defRPr/>
            </a:pPr>
            <a:fld id="{280D66BD-8F3C-4BB7-B2E9-66F9799187C8}"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p:txBody>
          <a:bodyPr/>
          <a:lstStyle>
            <a:lvl1pPr>
              <a:defRPr/>
            </a:lvl1pPr>
          </a:lstStyle>
          <a:p>
            <a:pPr>
              <a:defRPr/>
            </a:pPr>
            <a:fld id="{3E6538EB-113B-4A53-90A4-F333D2B7D568}"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5"/>
          <p:cNvSpPr>
            <a:spLocks noGrp="1" noChangeArrowheads="1"/>
          </p:cNvSpPr>
          <p:nvPr>
            <p:ph type="sldNum" idx="10"/>
          </p:nvPr>
        </p:nvSpPr>
        <p:spPr/>
        <p:txBody>
          <a:bodyPr/>
          <a:lstStyle>
            <a:lvl1pPr>
              <a:defRPr/>
            </a:lvl1pPr>
          </a:lstStyle>
          <a:p>
            <a:pPr>
              <a:defRPr/>
            </a:pPr>
            <a:fld id="{E34604B6-41D8-4B08-B027-41BC37A0C980}"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68475"/>
            <a:ext cx="4451350"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6988" y="1768475"/>
            <a:ext cx="4451350"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idx="10"/>
          </p:nvPr>
        </p:nvSpPr>
        <p:spPr/>
        <p:txBody>
          <a:bodyPr/>
          <a:lstStyle>
            <a:lvl1pPr>
              <a:defRPr/>
            </a:lvl1pPr>
          </a:lstStyle>
          <a:p>
            <a:pPr>
              <a:defRPr/>
            </a:pPr>
            <a:fld id="{554C6924-0A32-4648-83F3-9E2950D41FBE}"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idx="10"/>
          </p:nvPr>
        </p:nvSpPr>
        <p:spPr/>
        <p:txBody>
          <a:bodyPr/>
          <a:lstStyle>
            <a:lvl1pPr>
              <a:defRPr/>
            </a:lvl1pPr>
          </a:lstStyle>
          <a:p>
            <a:pPr>
              <a:defRPr/>
            </a:pPr>
            <a:fld id="{B3471778-4BD8-4682-AA4F-676DE5DF1CE2}"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idx="10"/>
          </p:nvPr>
        </p:nvSpPr>
        <p:spPr/>
        <p:txBody>
          <a:bodyPr/>
          <a:lstStyle>
            <a:lvl1pPr>
              <a:defRPr/>
            </a:lvl1pPr>
          </a:lstStyle>
          <a:p>
            <a:pPr>
              <a:defRPr/>
            </a:pPr>
            <a:fld id="{ED7E24A5-C59D-4082-9421-55C0246250A6}"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p:txBody>
          <a:bodyPr/>
          <a:lstStyle>
            <a:lvl1pPr>
              <a:defRPr/>
            </a:lvl1pPr>
          </a:lstStyle>
          <a:p>
            <a:pPr>
              <a:defRPr/>
            </a:pPr>
            <a:fld id="{AB65C896-65B0-486D-BAB6-A48C775C123A}"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5"/>
          <p:cNvSpPr>
            <a:spLocks noGrp="1" noChangeArrowheads="1"/>
          </p:cNvSpPr>
          <p:nvPr>
            <p:ph type="sldNum" idx="10"/>
          </p:nvPr>
        </p:nvSpPr>
        <p:spPr/>
        <p:txBody>
          <a:bodyPr/>
          <a:lstStyle>
            <a:lvl1pPr>
              <a:defRPr/>
            </a:lvl1pPr>
          </a:lstStyle>
          <a:p>
            <a:pPr>
              <a:defRPr/>
            </a:pPr>
            <a:fld id="{799A58C6-10CC-4758-AF4B-54B018E4149E}"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5"/>
          <p:cNvSpPr>
            <a:spLocks noGrp="1" noChangeArrowheads="1"/>
          </p:cNvSpPr>
          <p:nvPr>
            <p:ph type="sldNum" idx="10"/>
          </p:nvPr>
        </p:nvSpPr>
        <p:spPr/>
        <p:txBody>
          <a:bodyPr/>
          <a:lstStyle>
            <a:lvl1pPr>
              <a:defRPr/>
            </a:lvl1pPr>
          </a:lstStyle>
          <a:p>
            <a:pPr>
              <a:defRPr/>
            </a:pPr>
            <a:fld id="{72D367CA-66A5-4E8C-BBAD-1BB8AB80E786}"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301625"/>
            <a:ext cx="9055100" cy="1246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lstStyle/>
          <a:p>
            <a:pPr lvl="0"/>
            <a:r>
              <a:rPr lang="en-GB" altLang="en-US" smtClean="0"/>
              <a:t>Click to edit the title text format</a:t>
            </a:r>
          </a:p>
        </p:txBody>
      </p:sp>
      <p:sp>
        <p:nvSpPr>
          <p:cNvPr id="1027" name="Rectangle 2"/>
          <p:cNvSpPr>
            <a:spLocks noGrp="1" noChangeArrowheads="1"/>
          </p:cNvSpPr>
          <p:nvPr>
            <p:ph type="body" idx="1"/>
          </p:nvPr>
        </p:nvSpPr>
        <p:spPr bwMode="auto">
          <a:xfrm>
            <a:off x="503238" y="1768475"/>
            <a:ext cx="9055100" cy="43735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8" name="Text Box 3"/>
          <p:cNvSpPr txBox="1">
            <a:spLocks noChangeArrowheads="1"/>
          </p:cNvSpPr>
          <p:nvPr/>
        </p:nvSpPr>
        <p:spPr bwMode="auto">
          <a:xfrm>
            <a:off x="503238" y="6886575"/>
            <a:ext cx="2339975"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1029" name="Text Box 4"/>
          <p:cNvSpPr txBox="1">
            <a:spLocks noChangeArrowheads="1"/>
          </p:cNvSpPr>
          <p:nvPr/>
        </p:nvSpPr>
        <p:spPr bwMode="auto">
          <a:xfrm>
            <a:off x="3448050" y="6886575"/>
            <a:ext cx="31877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itchFamily="18" charset="0"/>
              <a:buNone/>
            </a:pPr>
            <a:endParaRPr lang="en-US" altLang="en-US"/>
          </a:p>
        </p:txBody>
      </p:sp>
      <p:sp>
        <p:nvSpPr>
          <p:cNvPr id="2" name="Rectangle 5"/>
          <p:cNvSpPr>
            <a:spLocks noGrp="1" noChangeArrowheads="1"/>
          </p:cNvSpPr>
          <p:nvPr>
            <p:ph type="sldNum"/>
          </p:nvPr>
        </p:nvSpPr>
        <p:spPr bwMode="auto">
          <a:xfrm>
            <a:off x="7227888" y="6886575"/>
            <a:ext cx="2332037" cy="5048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35">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defRPr>
            </a:lvl1pPr>
          </a:lstStyle>
          <a:p>
            <a:pPr>
              <a:defRPr/>
            </a:pPr>
            <a:fld id="{2346FBCF-274D-48E0-AE06-C9D9412C31E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lnSpc>
          <a:spcPct val="93000"/>
        </a:lnSpc>
        <a:spcBef>
          <a:spcPct val="0"/>
        </a:spcBef>
        <a:spcAft>
          <a:spcPct val="0"/>
        </a:spcAft>
        <a:buClr>
          <a:srgbClr val="000000"/>
        </a:buClr>
        <a:buSzPct val="100000"/>
        <a:buFont typeface="Times New Roman"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Microsoft YaHei" pitchFamily="34" charset="-122"/>
        </a:defRPr>
      </a:lvl2pPr>
      <a:lvl3pPr algn="ctr" defTabSz="457200" rtl="0" eaLnBrk="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Microsoft YaHei" pitchFamily="34" charset="-122"/>
        </a:defRPr>
      </a:lvl3pPr>
      <a:lvl4pPr algn="ctr" defTabSz="457200" rtl="0" eaLnBrk="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Microsoft YaHei" pitchFamily="34" charset="-122"/>
        </a:defRPr>
      </a:lvl4pPr>
      <a:lvl5pPr algn="ctr" defTabSz="457200" rtl="0" eaLnBrk="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Microsoft YaHei" pitchFamily="34" charset="-122"/>
        </a:defRPr>
      </a:lvl5pPr>
      <a:lvl6pPr marL="2514600" indent="-228600" algn="ctr" defTabSz="457200" rtl="0" eaLnBrk="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Microsoft YaHei" pitchFamily="34" charset="-122"/>
        </a:defRPr>
      </a:lvl6pPr>
      <a:lvl7pPr marL="2971800" indent="-228600" algn="ctr" defTabSz="457200" rtl="0" eaLnBrk="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Microsoft YaHei" pitchFamily="34" charset="-122"/>
        </a:defRPr>
      </a:lvl7pPr>
      <a:lvl8pPr marL="3429000" indent="-228600" algn="ctr" defTabSz="457200" rtl="0" eaLnBrk="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Microsoft YaHei" pitchFamily="34" charset="-122"/>
        </a:defRPr>
      </a:lvl8pPr>
      <a:lvl9pPr marL="3886200" indent="-228600" algn="ctr" defTabSz="457200" rtl="0" eaLnBrk="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Microsoft YaHei" pitchFamily="34" charset="-122"/>
        </a:defRPr>
      </a:lvl9pPr>
    </p:titleStyle>
    <p:bodyStyle>
      <a:lvl1pPr marL="342900" indent="-342900" algn="l" defTabSz="457200" rtl="0" eaLnBrk="0" fontAlgn="base" hangingPunct="0">
        <a:lnSpc>
          <a:spcPct val="93000"/>
        </a:lnSpc>
        <a:spcBef>
          <a:spcPct val="0"/>
        </a:spcBef>
        <a:spcAft>
          <a:spcPts val="1425"/>
        </a:spcAft>
        <a:buClr>
          <a:srgbClr val="000000"/>
        </a:buClr>
        <a:buSzPct val="100000"/>
        <a:buFont typeface="Times New Roman" pitchFamily="18" charset="0"/>
        <a:defRPr sz="3200" kern="1200">
          <a:solidFill>
            <a:srgbClr val="000000"/>
          </a:solidFill>
          <a:latin typeface="+mn-lt"/>
          <a:ea typeface="+mn-ea"/>
          <a:cs typeface="+mn-cs"/>
        </a:defRPr>
      </a:lvl1pPr>
      <a:lvl2pPr marL="742950" indent="-285750" algn="l" defTabSz="457200" rtl="0" eaLnBrk="0" fontAlgn="base" hangingPunct="0">
        <a:lnSpc>
          <a:spcPct val="93000"/>
        </a:lnSpc>
        <a:spcBef>
          <a:spcPct val="0"/>
        </a:spcBef>
        <a:spcAft>
          <a:spcPts val="1140"/>
        </a:spcAft>
        <a:buClr>
          <a:srgbClr val="000000"/>
        </a:buClr>
        <a:buSzPct val="100000"/>
        <a:buFont typeface="Times New Roman" pitchFamily="18" charset="0"/>
        <a:defRPr sz="2800" kern="1200">
          <a:solidFill>
            <a:srgbClr val="000000"/>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pitchFamily="18" charset="0"/>
        <a:defRPr sz="2400" kern="1200">
          <a:solidFill>
            <a:srgbClr val="000000"/>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pitchFamily="18" charset="0"/>
        <a:defRPr sz="2000" kern="1200">
          <a:solidFill>
            <a:srgbClr val="000000"/>
          </a:solidFill>
          <a:latin typeface="+mn-lt"/>
          <a:ea typeface="+mn-ea"/>
          <a:cs typeface="+mn-cs"/>
        </a:defRPr>
      </a:lvl4pPr>
      <a:lvl5pPr marL="2057400" indent="-228600" algn="l" defTabSz="457200" rtl="0" eaLnBrk="0" fontAlgn="base" hangingPunct="0">
        <a:lnSpc>
          <a:spcPct val="93000"/>
        </a:lnSpc>
        <a:spcBef>
          <a:spcPct val="0"/>
        </a:spcBef>
        <a:spcAft>
          <a:spcPts val="290"/>
        </a:spcAft>
        <a:buClr>
          <a:srgbClr val="000000"/>
        </a:buClr>
        <a:buSzPct val="100000"/>
        <a:buFont typeface="Times New Roman"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jena.apache.org/documentation/rdf/index.html"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jena.apache.org/documentation/inference/index.html" TargetMode="External"/><Relationship Id="rId4" Type="http://schemas.openxmlformats.org/officeDocument/2006/relationships/hyperlink" Target="http://jena.apache.org/documentation/ontology/"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neo4j.com/docs/developer-manual/current/cypher/"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1116013" y="4618037"/>
            <a:ext cx="7848600" cy="1643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marL="342900" indent="-336550" defTabSz="-635">
              <a:lnSpc>
                <a:spcPct val="93000"/>
              </a:lnSpc>
              <a:spcAft>
                <a:spcPts val="1425"/>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endParaRPr lang="en-US" altLang="en-US" dirty="0"/>
          </a:p>
        </p:txBody>
      </p:sp>
      <p:sp>
        <p:nvSpPr>
          <p:cNvPr id="3075" name="Text Box 2"/>
          <p:cNvSpPr txBox="1">
            <a:spLocks noChangeArrowheads="1"/>
          </p:cNvSpPr>
          <p:nvPr/>
        </p:nvSpPr>
        <p:spPr bwMode="auto">
          <a:xfrm>
            <a:off x="0" y="365125"/>
            <a:ext cx="10080625" cy="4191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marL="342900" indent="-336550" defTabSz="-635">
              <a:lnSpc>
                <a:spcPct val="93000"/>
              </a:lnSpc>
              <a:spcAft>
                <a:spcPts val="1425"/>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endParaRPr lang="en-US" altLang="en-US" dirty="0"/>
          </a:p>
          <a:p>
            <a:pPr algn="ctr" eaLnBrk="1">
              <a:spcAft>
                <a:spcPct val="0"/>
              </a:spcAft>
              <a:buClrTx/>
              <a:buFontTx/>
              <a:buNone/>
            </a:pPr>
            <a:endParaRPr lang="en-US" altLang="zh-CN" sz="4000" dirty="0" smtClean="0"/>
          </a:p>
          <a:p>
            <a:pPr algn="ctr" eaLnBrk="1">
              <a:spcAft>
                <a:spcPct val="0"/>
              </a:spcAft>
              <a:buClrTx/>
              <a:buFontTx/>
              <a:buNone/>
            </a:pPr>
            <a:endParaRPr lang="en-US" altLang="zh-CN" sz="4000" dirty="0"/>
          </a:p>
          <a:p>
            <a:pPr algn="ctr" eaLnBrk="1">
              <a:spcAft>
                <a:spcPct val="0"/>
              </a:spcAft>
              <a:buClrTx/>
            </a:pPr>
            <a:r>
              <a:rPr lang="zh-CN" altLang="en-US" sz="6600" dirty="0"/>
              <a:t>从大数据到大知识</a:t>
            </a:r>
          </a:p>
          <a:p>
            <a:pPr algn="ctr" eaLnBrk="1">
              <a:spcAft>
                <a:spcPct val="0"/>
              </a:spcAft>
              <a:buClrTx/>
              <a:buFontTx/>
              <a:buNone/>
            </a:pPr>
            <a:endParaRPr lang="en-US" altLang="zh-CN" sz="4000" dirty="0" smtClean="0"/>
          </a:p>
          <a:p>
            <a:pPr algn="ctr" eaLnBrk="1">
              <a:spcAft>
                <a:spcPct val="0"/>
              </a:spcAft>
              <a:buClrTx/>
              <a:buFontTx/>
              <a:buNone/>
            </a:pPr>
            <a:endParaRPr lang="en-US" altLang="zh-CN" sz="3600" dirty="0" smtClean="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en-US" altLang="zh-CN" sz="4400" b="1" dirty="0" smtClean="0"/>
              <a:t>W3C Web </a:t>
            </a:r>
            <a:r>
              <a:rPr lang="zh-CN" altLang="en-US" sz="4400" b="1" dirty="0" smtClean="0"/>
              <a:t>体系结构</a:t>
            </a:r>
            <a:endParaRPr lang="zh-CN" altLang="en-US" sz="4400" dirty="0">
              <a:cs typeface="Arial" pitchFamily="34" charset="0"/>
            </a:endParaRPr>
          </a:p>
        </p:txBody>
      </p:sp>
      <p:pic>
        <p:nvPicPr>
          <p:cNvPr id="4" name="Picture 2" descr="语义 Web：W3C Web 体系结构的技术组合"/>
          <p:cNvPicPr>
            <a:picLocks noChangeAspect="1" noChangeArrowheads="1"/>
          </p:cNvPicPr>
          <p:nvPr/>
        </p:nvPicPr>
        <p:blipFill>
          <a:blip r:embed="rId3" cstate="print"/>
          <a:srcRect/>
          <a:stretch>
            <a:fillRect/>
          </a:stretch>
        </p:blipFill>
        <p:spPr bwMode="auto">
          <a:xfrm>
            <a:off x="925512" y="1493837"/>
            <a:ext cx="8610600" cy="5913438"/>
          </a:xfrm>
          <a:prstGeom prst="rect">
            <a:avLst/>
          </a:prstGeom>
          <a:noFill/>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知识图谱技术简介：</a:t>
            </a:r>
            <a:r>
              <a:rPr lang="en-US" altLang="zh-CN" sz="4400" dirty="0" smtClean="0">
                <a:cs typeface="Arial" pitchFamily="34" charset="0"/>
              </a:rPr>
              <a:t>RDF</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en-US" altLang="zh-CN" sz="2300" dirty="0" smtClean="0"/>
              <a:t>Data </a:t>
            </a:r>
            <a:r>
              <a:rPr lang="en-US" altLang="zh-CN" sz="2300" dirty="0"/>
              <a:t>Model </a:t>
            </a:r>
            <a:r>
              <a:rPr lang="zh-CN" altLang="en-US" sz="2300" dirty="0"/>
              <a:t>：</a:t>
            </a:r>
            <a:r>
              <a:rPr lang="zh-CN" altLang="en-US" sz="1900" dirty="0" smtClean="0"/>
              <a:t>三</a:t>
            </a:r>
            <a:r>
              <a:rPr lang="zh-CN" altLang="en-US" sz="1900" dirty="0"/>
              <a:t>元</a:t>
            </a:r>
            <a:r>
              <a:rPr lang="zh-CN" altLang="en-US" sz="1900" dirty="0" smtClean="0"/>
              <a:t>组（主</a:t>
            </a:r>
            <a:r>
              <a:rPr lang="en-US" altLang="zh-CN" sz="1900" dirty="0" smtClean="0"/>
              <a:t>-</a:t>
            </a:r>
            <a:r>
              <a:rPr lang="zh-CN" altLang="en-US" sz="1900" dirty="0" smtClean="0"/>
              <a:t>谓</a:t>
            </a:r>
            <a:r>
              <a:rPr lang="en-US" altLang="zh-CN" sz="1900" dirty="0" smtClean="0"/>
              <a:t>-</a:t>
            </a:r>
            <a:r>
              <a:rPr lang="zh-CN" altLang="en-US" sz="1900" dirty="0" smtClean="0"/>
              <a:t>宾，</a:t>
            </a:r>
            <a:r>
              <a:rPr lang="en-US" altLang="zh-CN" sz="1900" dirty="0" smtClean="0"/>
              <a:t>s-p-o</a:t>
            </a:r>
            <a:r>
              <a:rPr lang="zh-CN" altLang="en-US" sz="1900" dirty="0" smtClean="0"/>
              <a:t>）</a:t>
            </a:r>
            <a:endParaRPr lang="en-US" altLang="zh-CN" sz="1900" dirty="0"/>
          </a:p>
        </p:txBody>
      </p:sp>
      <p:graphicFrame>
        <p:nvGraphicFramePr>
          <p:cNvPr id="2" name="Table 1"/>
          <p:cNvGraphicFramePr>
            <a:graphicFrameLocks noGrp="1"/>
          </p:cNvGraphicFramePr>
          <p:nvPr/>
        </p:nvGraphicFramePr>
        <p:xfrm>
          <a:off x="696912" y="2027237"/>
          <a:ext cx="5257801" cy="1493520"/>
        </p:xfrm>
        <a:graphic>
          <a:graphicData uri="http://schemas.openxmlformats.org/drawingml/2006/table">
            <a:tbl>
              <a:tblPr firstRow="1" bandRow="1">
                <a:tableStyleId>{5C22544A-7EE6-4342-B048-85BDC9FD1C3A}</a:tableStyleId>
              </a:tblPr>
              <a:tblGrid>
                <a:gridCol w="1981201"/>
                <a:gridCol w="1371600"/>
                <a:gridCol w="1905000"/>
              </a:tblGrid>
              <a:tr h="335902">
                <a:tc>
                  <a:txBody>
                    <a:bodyPr/>
                    <a:lstStyle/>
                    <a:p>
                      <a:r>
                        <a:rPr lang="en-US" altLang="zh-CN" dirty="0" smtClean="0"/>
                        <a:t>Subject</a:t>
                      </a:r>
                      <a:endParaRPr lang="en-US" dirty="0"/>
                    </a:p>
                  </a:txBody>
                  <a:tcPr/>
                </a:tc>
                <a:tc>
                  <a:txBody>
                    <a:bodyPr/>
                    <a:lstStyle/>
                    <a:p>
                      <a:r>
                        <a:rPr lang="en-US" altLang="zh-CN" dirty="0" smtClean="0"/>
                        <a:t>Predicate</a:t>
                      </a:r>
                      <a:endParaRPr lang="en-US" dirty="0"/>
                    </a:p>
                  </a:txBody>
                  <a:tcPr/>
                </a:tc>
                <a:tc>
                  <a:txBody>
                    <a:bodyPr/>
                    <a:lstStyle/>
                    <a:p>
                      <a:r>
                        <a:rPr lang="en-US" altLang="zh-CN" dirty="0" smtClean="0"/>
                        <a:t>Object</a:t>
                      </a:r>
                      <a:endParaRPr lang="en-US" dirty="0"/>
                    </a:p>
                  </a:txBody>
                  <a:tcPr/>
                </a:tc>
              </a:tr>
              <a:tr h="279918">
                <a:tc>
                  <a:txBody>
                    <a:bodyPr/>
                    <a:lstStyle/>
                    <a:p>
                      <a:r>
                        <a:rPr lang="en-US" altLang="zh-CN" sz="1400" dirty="0" smtClean="0"/>
                        <a:t>Abraham Lincoln </a:t>
                      </a:r>
                      <a:endParaRPr lang="en-US" sz="1400" dirty="0"/>
                    </a:p>
                  </a:txBody>
                  <a:tcPr/>
                </a:tc>
                <a:tc>
                  <a:txBody>
                    <a:bodyPr/>
                    <a:lstStyle/>
                    <a:p>
                      <a:r>
                        <a:rPr lang="en-US" altLang="zh-CN" sz="1400" dirty="0" err="1" smtClean="0"/>
                        <a:t>hasName</a:t>
                      </a:r>
                      <a:endParaRPr lang="en-US" sz="1400" dirty="0"/>
                    </a:p>
                  </a:txBody>
                  <a:tcPr/>
                </a:tc>
                <a:tc>
                  <a:txBody>
                    <a:bodyPr/>
                    <a:lstStyle/>
                    <a:p>
                      <a:r>
                        <a:rPr lang="en-US" altLang="zh-CN" sz="1400" dirty="0" smtClean="0"/>
                        <a:t>“Abraham Lincoln” </a:t>
                      </a:r>
                      <a:endParaRPr lang="en-US" sz="1400" dirty="0"/>
                    </a:p>
                  </a:txBody>
                  <a:tcPr/>
                </a:tc>
              </a:tr>
              <a:tr h="279918">
                <a:tc>
                  <a:txBody>
                    <a:bodyPr/>
                    <a:lstStyle/>
                    <a:p>
                      <a:r>
                        <a:rPr lang="en-US" altLang="zh-CN" sz="1400" dirty="0" smtClean="0"/>
                        <a:t>Abraham Lincoln </a:t>
                      </a:r>
                      <a:endParaRPr lang="en-US" sz="1400" dirty="0"/>
                    </a:p>
                  </a:txBody>
                  <a:tcPr/>
                </a:tc>
                <a:tc>
                  <a:txBody>
                    <a:bodyPr/>
                    <a:lstStyle/>
                    <a:p>
                      <a:r>
                        <a:rPr lang="en-US" altLang="zh-CN" sz="1400" dirty="0" err="1" smtClean="0"/>
                        <a:t>BornOnDate</a:t>
                      </a:r>
                      <a:endParaRPr lang="en-US" sz="1400" dirty="0"/>
                    </a:p>
                  </a:txBody>
                  <a:tcPr/>
                </a:tc>
                <a:tc>
                  <a:txBody>
                    <a:bodyPr/>
                    <a:lstStyle/>
                    <a:p>
                      <a:r>
                        <a:rPr lang="en-US" altLang="zh-CN" sz="1400" dirty="0" smtClean="0"/>
                        <a:t>“1809-02-12” </a:t>
                      </a:r>
                      <a:endParaRPr lang="en-US" sz="1400" dirty="0"/>
                    </a:p>
                  </a:txBody>
                  <a:tcPr/>
                </a:tc>
              </a:tr>
              <a:tr h="475861">
                <a:tc>
                  <a:txBody>
                    <a:bodyPr/>
                    <a:lstStyle/>
                    <a:p>
                      <a:r>
                        <a:rPr lang="en-US" altLang="zh-CN" sz="1400" dirty="0" smtClean="0"/>
                        <a:t>Abraham Lincoln</a:t>
                      </a:r>
                      <a:endParaRPr lang="en-US" sz="1400" dirty="0"/>
                    </a:p>
                  </a:txBody>
                  <a:tcPr/>
                </a:tc>
                <a:tc>
                  <a:txBody>
                    <a:bodyPr/>
                    <a:lstStyle/>
                    <a:p>
                      <a:r>
                        <a:rPr lang="en-US" altLang="zh-CN" sz="1400" dirty="0" err="1" smtClean="0"/>
                        <a:t>DiedOnDate</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smtClean="0"/>
                        <a:t>“1865-04-15”</a:t>
                      </a:r>
                    </a:p>
                    <a:p>
                      <a:endParaRPr lang="en-US" sz="1400" dirty="0"/>
                    </a:p>
                  </a:txBody>
                  <a:tcPr/>
                </a:tc>
              </a:tr>
            </a:tbl>
          </a:graphicData>
        </a:graphic>
      </p:graphicFrame>
      <p:pic>
        <p:nvPicPr>
          <p:cNvPr id="3" name="Picture 2"/>
          <p:cNvPicPr>
            <a:picLocks noChangeAspect="1"/>
          </p:cNvPicPr>
          <p:nvPr/>
        </p:nvPicPr>
        <p:blipFill>
          <a:blip r:embed="rId3" cstate="print"/>
          <a:stretch>
            <a:fillRect/>
          </a:stretch>
        </p:blipFill>
        <p:spPr>
          <a:xfrm>
            <a:off x="5726112" y="1713983"/>
            <a:ext cx="4467225" cy="5229225"/>
          </a:xfrm>
          <a:prstGeom prst="rect">
            <a:avLst/>
          </a:prstGeom>
        </p:spPr>
      </p:pic>
      <p:pic>
        <p:nvPicPr>
          <p:cNvPr id="4" name="Picture 3"/>
          <p:cNvPicPr>
            <a:picLocks noChangeAspect="1"/>
          </p:cNvPicPr>
          <p:nvPr/>
        </p:nvPicPr>
        <p:blipFill>
          <a:blip r:embed="rId4" cstate="print"/>
          <a:stretch>
            <a:fillRect/>
          </a:stretch>
        </p:blipFill>
        <p:spPr>
          <a:xfrm>
            <a:off x="239710" y="3475037"/>
            <a:ext cx="6096001" cy="3963580"/>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en-US" altLang="zh-CN" sz="4400" dirty="0" smtClean="0">
                <a:cs typeface="Arial" pitchFamily="34" charset="0"/>
              </a:rPr>
              <a:t>RDF</a:t>
            </a:r>
            <a:r>
              <a:rPr lang="zh-CN" altLang="en-US" sz="4400" dirty="0" smtClean="0">
                <a:cs typeface="Arial" pitchFamily="34" charset="0"/>
              </a:rPr>
              <a:t>序列化</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r>
              <a:rPr lang="en-US" altLang="zh-CN" sz="2300" dirty="0"/>
              <a:t>RDF </a:t>
            </a:r>
            <a:r>
              <a:rPr lang="zh-CN" altLang="en-US" sz="2300" dirty="0"/>
              <a:t>（</a:t>
            </a:r>
            <a:r>
              <a:rPr lang="en-US" altLang="zh-CN" sz="2300" dirty="0"/>
              <a:t>Resource Definition Framework</a:t>
            </a:r>
            <a:r>
              <a:rPr lang="zh-CN" altLang="en-US" sz="2300" dirty="0" smtClean="0"/>
              <a:t>）序列化格式</a:t>
            </a:r>
            <a:endParaRPr lang="en-US" altLang="zh-CN" sz="2300" dirty="0" smtClean="0"/>
          </a:p>
          <a:p>
            <a:pPr eaLnBrk="1"/>
            <a:endParaRPr lang="en-US" altLang="zh-CN" sz="2300" dirty="0" smtClean="0"/>
          </a:p>
          <a:p>
            <a:pPr lvl="1" eaLnBrk="1">
              <a:buFont typeface="Wingdings" pitchFamily="2" charset="2"/>
              <a:buChar char=""/>
            </a:pPr>
            <a:r>
              <a:rPr lang="en-US" altLang="zh-CN" sz="1900" dirty="0" smtClean="0"/>
              <a:t>RDF/XML</a:t>
            </a:r>
          </a:p>
          <a:p>
            <a:pPr lvl="1" eaLnBrk="1"/>
            <a:r>
              <a:rPr lang="fr-FR" altLang="zh-CN" sz="2000" dirty="0" smtClean="0"/>
              <a:t>   &lt;rdf:Description rdf:about="http://aabs.purl.org/music#andrew"&gt; &lt;mu:playsInstrument&gt; &lt;rdf:Description     rdf:about="http://aabs.purl.org/music#guitar"/&gt; &lt;/mu:playsInstrument&gt; &lt;/rdf:Description&gt;</a:t>
            </a:r>
            <a:endParaRPr lang="en-US" altLang="zh-CN" sz="1900" dirty="0" smtClean="0"/>
          </a:p>
          <a:p>
            <a:pPr lvl="1" eaLnBrk="1">
              <a:buFont typeface="Wingdings" pitchFamily="2" charset="2"/>
              <a:buChar char=""/>
            </a:pPr>
            <a:r>
              <a:rPr lang="en-US" altLang="zh-CN" sz="1900" dirty="0" smtClean="0"/>
              <a:t>Turtle</a:t>
            </a:r>
          </a:p>
          <a:p>
            <a:pPr lvl="1" eaLnBrk="1"/>
            <a:r>
              <a:rPr lang="en-US" altLang="zh-CN" sz="2000" dirty="0" smtClean="0"/>
              <a:t>@prefix : &lt;http://aabs.purl.org/music#&gt; .</a:t>
            </a:r>
            <a:endParaRPr lang="en-US" altLang="zh-CN" sz="1900" dirty="0" smtClean="0"/>
          </a:p>
          <a:p>
            <a:pPr lvl="1" eaLnBrk="1"/>
            <a:r>
              <a:rPr lang="en-US" altLang="zh-CN" sz="2000" dirty="0" smtClean="0"/>
              <a:t>:</a:t>
            </a:r>
            <a:r>
              <a:rPr lang="en-US" altLang="zh-CN" sz="2000" dirty="0" err="1" smtClean="0"/>
              <a:t>andrew</a:t>
            </a:r>
            <a:r>
              <a:rPr lang="en-US" altLang="zh-CN" sz="2000" dirty="0" smtClean="0"/>
              <a:t> :</a:t>
            </a:r>
            <a:r>
              <a:rPr lang="en-US" altLang="zh-CN" sz="2000" dirty="0" err="1" smtClean="0"/>
              <a:t>playsInstrument</a:t>
            </a:r>
            <a:r>
              <a:rPr lang="en-US" altLang="zh-CN" sz="2000" dirty="0" smtClean="0"/>
              <a:t> :guitar .</a:t>
            </a:r>
            <a:endParaRPr lang="en-US" altLang="zh-CN" sz="1900" dirty="0" smtClean="0"/>
          </a:p>
          <a:p>
            <a:pPr lvl="1" eaLnBrk="1">
              <a:buFont typeface="Wingdings" pitchFamily="2" charset="2"/>
              <a:buChar char=""/>
            </a:pPr>
            <a:r>
              <a:rPr lang="en-US" altLang="zh-CN" sz="1900" dirty="0" smtClean="0"/>
              <a:t>N-Triple</a:t>
            </a:r>
            <a:endParaRPr lang="en-US" altLang="zh-CN" sz="1900" dirty="0"/>
          </a:p>
          <a:p>
            <a:pPr marL="500380" lvl="1" indent="0" eaLnBrk="1"/>
            <a:endParaRPr lang="en-US" altLang="zh-CN" sz="1900" dirty="0"/>
          </a:p>
          <a:p>
            <a:pPr marL="104775" indent="0" eaLnBrk="1"/>
            <a:endParaRPr lang="en-US" altLang="zh-CN" sz="2300" dirty="0" smtClean="0"/>
          </a:p>
        </p:txBody>
      </p:sp>
      <p:pic>
        <p:nvPicPr>
          <p:cNvPr id="3074" name="Picture 2" descr="用一条语句声明 Andrew 和 guitar 通过 playsInstrument 关系相关联"/>
          <p:cNvPicPr>
            <a:picLocks noChangeAspect="1" noChangeArrowheads="1"/>
          </p:cNvPicPr>
          <p:nvPr/>
        </p:nvPicPr>
        <p:blipFill>
          <a:blip r:embed="rId3" cstate="print"/>
          <a:srcRect/>
          <a:stretch>
            <a:fillRect/>
          </a:stretch>
        </p:blipFill>
        <p:spPr bwMode="auto">
          <a:xfrm>
            <a:off x="1154112" y="2027237"/>
            <a:ext cx="4019550" cy="352426"/>
          </a:xfrm>
          <a:prstGeom prst="rect">
            <a:avLst/>
          </a:prstGeom>
          <a:noFill/>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en-US" altLang="zh-CN" sz="4400" dirty="0" smtClean="0">
                <a:cs typeface="Arial" pitchFamily="34" charset="0"/>
              </a:rPr>
              <a:t>RDFS</a:t>
            </a: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r>
              <a:rPr lang="en-US" altLang="zh-CN" sz="2400" dirty="0" smtClean="0"/>
              <a:t>RDFS </a:t>
            </a:r>
            <a:r>
              <a:rPr lang="zh-CN" altLang="en-US" sz="2400" dirty="0" smtClean="0"/>
              <a:t>为 </a:t>
            </a:r>
            <a:r>
              <a:rPr lang="en-US" altLang="zh-CN" sz="2400" dirty="0" smtClean="0"/>
              <a:t>RDF </a:t>
            </a:r>
            <a:r>
              <a:rPr lang="zh-CN" altLang="en-US" sz="2400" dirty="0" smtClean="0"/>
              <a:t>增加类、属性和继承的特性</a:t>
            </a:r>
            <a:endParaRPr lang="en-US" altLang="zh-CN" sz="2300" dirty="0" smtClean="0"/>
          </a:p>
          <a:p>
            <a:pPr lvl="1" eaLnBrk="1"/>
            <a:r>
              <a:rPr lang="en-US" altLang="zh-CN" sz="1600" dirty="0" smtClean="0"/>
              <a:t>:</a:t>
            </a:r>
            <a:r>
              <a:rPr lang="en-US" altLang="zh-CN" sz="1600" dirty="0" err="1" smtClean="0"/>
              <a:t>HeavenlyBody</a:t>
            </a:r>
            <a:r>
              <a:rPr lang="en-US" altLang="zh-CN" sz="1600" dirty="0" smtClean="0"/>
              <a:t> </a:t>
            </a:r>
            <a:r>
              <a:rPr lang="en-US" altLang="zh-CN" sz="1600" dirty="0" err="1" smtClean="0"/>
              <a:t>rdfs:type</a:t>
            </a:r>
            <a:r>
              <a:rPr lang="en-US" altLang="zh-CN" sz="1600" dirty="0" smtClean="0"/>
              <a:t> </a:t>
            </a:r>
            <a:r>
              <a:rPr lang="en-US" altLang="zh-CN" sz="1600" dirty="0" err="1" smtClean="0"/>
              <a:t>rdfs:Class</a:t>
            </a:r>
            <a:r>
              <a:rPr lang="en-US" altLang="zh-CN" sz="1600" dirty="0" smtClean="0"/>
              <a:t>.</a:t>
            </a:r>
          </a:p>
          <a:p>
            <a:pPr lvl="1" eaLnBrk="1"/>
            <a:r>
              <a:rPr lang="en-US" altLang="zh-CN" sz="1600" dirty="0" smtClean="0"/>
              <a:t> :Planet, :Asteroid, :Comet, :Meteor </a:t>
            </a:r>
            <a:r>
              <a:rPr lang="en-US" altLang="zh-CN" sz="1600" dirty="0" err="1" smtClean="0"/>
              <a:t>rdfs:subClassOf</a:t>
            </a:r>
            <a:r>
              <a:rPr lang="en-US" altLang="zh-CN" sz="1600" dirty="0" smtClean="0"/>
              <a:t> :</a:t>
            </a:r>
            <a:r>
              <a:rPr lang="en-US" altLang="zh-CN" sz="1600" dirty="0" err="1" smtClean="0"/>
              <a:t>HeavenlyBody</a:t>
            </a:r>
            <a:r>
              <a:rPr lang="en-US" altLang="zh-CN" sz="1600" dirty="0" smtClean="0"/>
              <a:t>.</a:t>
            </a:r>
            <a:endParaRPr lang="en-US" altLang="zh-CN" sz="1500" dirty="0"/>
          </a:p>
        </p:txBody>
      </p:sp>
      <p:pic>
        <p:nvPicPr>
          <p:cNvPr id="92162" name="Picture 2" descr="清单 8 的类层次结构"/>
          <p:cNvPicPr>
            <a:picLocks noChangeAspect="1" noChangeArrowheads="1"/>
          </p:cNvPicPr>
          <p:nvPr/>
        </p:nvPicPr>
        <p:blipFill>
          <a:blip r:embed="rId3" cstate="print"/>
          <a:srcRect/>
          <a:stretch>
            <a:fillRect/>
          </a:stretch>
        </p:blipFill>
        <p:spPr bwMode="auto">
          <a:xfrm>
            <a:off x="1077912" y="3475037"/>
            <a:ext cx="4447201" cy="2362200"/>
          </a:xfrm>
          <a:prstGeom prst="rect">
            <a:avLst/>
          </a:prstGeom>
          <a:noFill/>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en-US" altLang="zh-CN" sz="4400" dirty="0" smtClean="0">
                <a:cs typeface="Arial" pitchFamily="34" charset="0"/>
              </a:rPr>
              <a:t>SPARQL</a:t>
            </a: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zh-CN" altLang="en-US" sz="2300" dirty="0" smtClean="0"/>
              <a:t>查询语言</a:t>
            </a:r>
            <a:endParaRPr lang="en-US" altLang="zh-CN" sz="2300" dirty="0" smtClean="0"/>
          </a:p>
          <a:p>
            <a:pPr lvl="1" eaLnBrk="1">
              <a:buFont typeface="Wingdings" pitchFamily="2" charset="2"/>
              <a:buChar char=""/>
            </a:pPr>
            <a:r>
              <a:rPr lang="zh-CN" altLang="en-US" sz="1500" dirty="0" smtClean="0"/>
              <a:t>查：在</a:t>
            </a:r>
            <a:r>
              <a:rPr lang="en-US" altLang="zh-CN" sz="1500" dirty="0" smtClean="0"/>
              <a:t>1718</a:t>
            </a:r>
            <a:r>
              <a:rPr lang="zh-CN" altLang="en-US" sz="1500" dirty="0" smtClean="0"/>
              <a:t>年建市的城市</a:t>
            </a:r>
            <a:r>
              <a:rPr lang="en-US" altLang="zh-CN" sz="1500" dirty="0" smtClean="0"/>
              <a:t>1976</a:t>
            </a:r>
            <a:r>
              <a:rPr lang="zh-CN" altLang="en-US" sz="1500" dirty="0" smtClean="0"/>
              <a:t>年出生的人的名字</a:t>
            </a:r>
            <a:endParaRPr lang="en-US" altLang="zh-CN" sz="1500" dirty="0"/>
          </a:p>
        </p:txBody>
      </p:sp>
      <p:pic>
        <p:nvPicPr>
          <p:cNvPr id="5" name="Picture 4"/>
          <p:cNvPicPr>
            <a:picLocks noChangeAspect="1"/>
          </p:cNvPicPr>
          <p:nvPr/>
        </p:nvPicPr>
        <p:blipFill>
          <a:blip r:embed="rId3" cstate="print"/>
          <a:stretch>
            <a:fillRect/>
          </a:stretch>
        </p:blipFill>
        <p:spPr>
          <a:xfrm>
            <a:off x="1306512" y="2827337"/>
            <a:ext cx="7277100" cy="4381500"/>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知识图谱</a:t>
            </a:r>
            <a:r>
              <a:rPr lang="zh-CN" altLang="en-US" sz="4400" dirty="0">
                <a:cs typeface="Arial" pitchFamily="34" charset="0"/>
              </a:rPr>
              <a:t>及其</a:t>
            </a:r>
            <a:r>
              <a:rPr lang="zh-CN" altLang="en-US" sz="4400" dirty="0" smtClean="0">
                <a:cs typeface="Arial" pitchFamily="34" charset="0"/>
              </a:rPr>
              <a:t>数据来源</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marL="104775" indent="0" eaLnBrk="1"/>
            <a:endParaRPr lang="en-US" altLang="zh-CN" sz="1600" dirty="0" smtClean="0"/>
          </a:p>
        </p:txBody>
      </p:sp>
      <p:pic>
        <p:nvPicPr>
          <p:cNvPr id="2" name="Picture 1"/>
          <p:cNvPicPr>
            <a:picLocks noChangeAspect="1"/>
          </p:cNvPicPr>
          <p:nvPr/>
        </p:nvPicPr>
        <p:blipFill>
          <a:blip r:embed="rId3" cstate="print"/>
          <a:stretch>
            <a:fillRect/>
          </a:stretch>
        </p:blipFill>
        <p:spPr>
          <a:xfrm>
            <a:off x="-21545" y="1726536"/>
            <a:ext cx="10114079" cy="4948901"/>
          </a:xfrm>
          <a:prstGeom prst="rect">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维基百科是重要信息源</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marL="104775" indent="0" eaLnBrk="1"/>
            <a:endParaRPr lang="en-US" altLang="zh-CN" sz="1600" dirty="0" smtClean="0"/>
          </a:p>
        </p:txBody>
      </p:sp>
      <p:pic>
        <p:nvPicPr>
          <p:cNvPr id="3" name="Picture 2"/>
          <p:cNvPicPr>
            <a:picLocks noChangeAspect="1"/>
          </p:cNvPicPr>
          <p:nvPr/>
        </p:nvPicPr>
        <p:blipFill>
          <a:blip r:embed="rId3" cstate="print"/>
          <a:stretch>
            <a:fillRect/>
          </a:stretch>
        </p:blipFill>
        <p:spPr>
          <a:xfrm>
            <a:off x="773112" y="1417637"/>
            <a:ext cx="9067800" cy="6043612"/>
          </a:xfrm>
          <a:prstGeom prst="rect">
            <a:avLst/>
          </a:prstGeom>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维基百科</a:t>
            </a:r>
            <a:r>
              <a:rPr lang="en-US" altLang="zh-CN" sz="4400" dirty="0" err="1" smtClean="0">
                <a:cs typeface="Arial" pitchFamily="34" charset="0"/>
              </a:rPr>
              <a:t>infobox</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marL="104775" indent="0" eaLnBrk="1"/>
            <a:endParaRPr lang="en-US" altLang="zh-CN" sz="1600" dirty="0" smtClean="0"/>
          </a:p>
        </p:txBody>
      </p:sp>
      <p:pic>
        <p:nvPicPr>
          <p:cNvPr id="3" name="Picture 2"/>
          <p:cNvPicPr>
            <a:picLocks noChangeAspect="1"/>
          </p:cNvPicPr>
          <p:nvPr/>
        </p:nvPicPr>
        <p:blipFill>
          <a:blip r:embed="rId3" cstate="print"/>
          <a:stretch>
            <a:fillRect/>
          </a:stretch>
        </p:blipFill>
        <p:spPr>
          <a:xfrm>
            <a:off x="239712" y="1563688"/>
            <a:ext cx="9685337" cy="5749923"/>
          </a:xfrm>
          <a:prstGeom prst="rect">
            <a:avLst/>
          </a:prstGeom>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维基百科</a:t>
            </a:r>
            <a:r>
              <a:rPr lang="en-US" altLang="zh-CN" sz="4400" dirty="0" smtClean="0">
                <a:cs typeface="Arial" pitchFamily="34" charset="0"/>
              </a:rPr>
              <a:t>Category</a:t>
            </a:r>
            <a:r>
              <a:rPr lang="zh-CN" altLang="en-US" sz="4400" dirty="0" smtClean="0">
                <a:cs typeface="Arial" pitchFamily="34" charset="0"/>
              </a:rPr>
              <a:t>是重要分类信息</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marL="104775" indent="0" eaLnBrk="1"/>
            <a:endParaRPr lang="en-US" altLang="zh-CN" sz="1600" dirty="0" smtClean="0"/>
          </a:p>
        </p:txBody>
      </p:sp>
      <p:pic>
        <p:nvPicPr>
          <p:cNvPr id="2" name="Picture 1"/>
          <p:cNvPicPr>
            <a:picLocks noChangeAspect="1"/>
          </p:cNvPicPr>
          <p:nvPr/>
        </p:nvPicPr>
        <p:blipFill>
          <a:blip r:embed="rId3" cstate="print"/>
          <a:stretch>
            <a:fillRect/>
          </a:stretch>
        </p:blipFill>
        <p:spPr>
          <a:xfrm>
            <a:off x="-65088" y="1765299"/>
            <a:ext cx="10287000" cy="4029075"/>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常识知识图谱：</a:t>
            </a:r>
            <a:r>
              <a:rPr lang="en-US" altLang="zh-CN" sz="4400" dirty="0" err="1" smtClean="0">
                <a:cs typeface="Arial" pitchFamily="34" charset="0"/>
              </a:rPr>
              <a:t>DBpedia</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en-US" altLang="zh-CN" sz="2300" dirty="0" err="1" smtClean="0"/>
              <a:t>DBpedia</a:t>
            </a:r>
            <a:endParaRPr lang="en-US" altLang="zh-CN" sz="2300" dirty="0" smtClean="0"/>
          </a:p>
          <a:p>
            <a:pPr eaLnBrk="1">
              <a:buFont typeface="Wingdings" pitchFamily="2" charset="2"/>
              <a:buChar char=""/>
            </a:pPr>
            <a:r>
              <a:rPr lang="en-US" altLang="zh-CN" sz="2300" dirty="0" smtClean="0"/>
              <a:t>2007</a:t>
            </a:r>
            <a:endParaRPr lang="en-US" altLang="zh-CN" sz="2300" dirty="0"/>
          </a:p>
          <a:p>
            <a:pPr eaLnBrk="1">
              <a:buFont typeface="Wingdings" pitchFamily="2" charset="2"/>
              <a:buChar char=""/>
            </a:pPr>
            <a:r>
              <a:rPr lang="en-US" altLang="zh-CN" sz="2300" dirty="0" smtClean="0"/>
              <a:t>Free University of Berlin, University of Leipzig</a:t>
            </a:r>
          </a:p>
          <a:p>
            <a:pPr eaLnBrk="1">
              <a:buFont typeface="Wingdings" pitchFamily="2" charset="2"/>
              <a:buChar char=""/>
            </a:pPr>
            <a:r>
              <a:rPr lang="en-US" altLang="zh-CN" sz="2300" dirty="0" smtClean="0"/>
              <a:t>Wiki </a:t>
            </a:r>
            <a:r>
              <a:rPr lang="en-US" altLang="zh-CN" sz="2300" dirty="0" err="1" smtClean="0"/>
              <a:t>infobox</a:t>
            </a:r>
            <a:r>
              <a:rPr lang="zh-CN" altLang="en-US" sz="2300" dirty="0"/>
              <a:t>，</a:t>
            </a:r>
            <a:r>
              <a:rPr lang="en-US" altLang="zh-CN" sz="2300" dirty="0" smtClean="0"/>
              <a:t> CIA World </a:t>
            </a:r>
            <a:r>
              <a:rPr lang="en-US" altLang="zh-CN" sz="2300" dirty="0" err="1" smtClean="0"/>
              <a:t>Factbooks</a:t>
            </a:r>
            <a:r>
              <a:rPr lang="en-US" altLang="zh-CN" sz="2300" dirty="0" smtClean="0"/>
              <a:t>, </a:t>
            </a:r>
            <a:r>
              <a:rPr lang="en-US" altLang="zh-CN" sz="2300" dirty="0" err="1" smtClean="0"/>
              <a:t>GeoNames</a:t>
            </a:r>
            <a:r>
              <a:rPr lang="en-US" altLang="zh-CN" sz="2300" dirty="0" smtClean="0"/>
              <a:t>, DBLP</a:t>
            </a:r>
          </a:p>
          <a:p>
            <a:pPr eaLnBrk="1">
              <a:buFont typeface="Wingdings" pitchFamily="2" charset="2"/>
              <a:buChar char=""/>
            </a:pPr>
            <a:r>
              <a:rPr lang="zh-CN" altLang="en-US" sz="2300" dirty="0" smtClean="0"/>
              <a:t>每年</a:t>
            </a:r>
            <a:r>
              <a:rPr lang="en-US" altLang="zh-CN" sz="2300" dirty="0" smtClean="0"/>
              <a:t>update</a:t>
            </a:r>
            <a:r>
              <a:rPr lang="zh-CN" altLang="en-US" sz="2300" dirty="0" smtClean="0"/>
              <a:t>一次，提供</a:t>
            </a:r>
            <a:r>
              <a:rPr lang="en-US" altLang="zh-CN" sz="2300" dirty="0" smtClean="0"/>
              <a:t>csv</a:t>
            </a:r>
            <a:r>
              <a:rPr lang="zh-CN" altLang="en-US" sz="2300" dirty="0" smtClean="0"/>
              <a:t>和</a:t>
            </a:r>
            <a:r>
              <a:rPr lang="en-US" altLang="zh-CN" sz="2300" dirty="0" err="1" smtClean="0"/>
              <a:t>json</a:t>
            </a:r>
            <a:r>
              <a:rPr lang="zh-CN" altLang="en-US" sz="2300" dirty="0" smtClean="0"/>
              <a:t>格式，方便实用</a:t>
            </a:r>
            <a:endParaRPr lang="en-US" altLang="zh-CN" sz="2300" dirty="0" smtClean="0"/>
          </a:p>
          <a:p>
            <a:pPr eaLnBrk="1">
              <a:buFont typeface="Wingdings" pitchFamily="2" charset="2"/>
              <a:buChar char=""/>
            </a:pPr>
            <a:r>
              <a:rPr lang="en-US" altLang="zh-CN" sz="2300" dirty="0" smtClean="0"/>
              <a:t>4.5M</a:t>
            </a:r>
            <a:r>
              <a:rPr lang="zh-CN" altLang="en-US" sz="2300" dirty="0" smtClean="0"/>
              <a:t>实体，</a:t>
            </a:r>
            <a:r>
              <a:rPr lang="en-US" altLang="zh-CN" sz="2300" dirty="0" smtClean="0"/>
              <a:t>685</a:t>
            </a:r>
            <a:r>
              <a:rPr lang="zh-CN" altLang="en-US" sz="2300" dirty="0" smtClean="0"/>
              <a:t>个</a:t>
            </a:r>
            <a:r>
              <a:rPr lang="en-US" altLang="zh-CN" sz="2300" dirty="0" smtClean="0"/>
              <a:t>classes</a:t>
            </a:r>
            <a:r>
              <a:rPr lang="zh-CN" altLang="en-US" sz="2300" dirty="0" smtClean="0"/>
              <a:t>，</a:t>
            </a:r>
            <a:r>
              <a:rPr lang="en-US" altLang="zh-CN" sz="2300" dirty="0" smtClean="0"/>
              <a:t>1079</a:t>
            </a:r>
            <a:r>
              <a:rPr lang="zh-CN" altLang="en-US" sz="2300" dirty="0" smtClean="0"/>
              <a:t>个性质（</a:t>
            </a:r>
            <a:r>
              <a:rPr lang="en-US" altLang="zh-CN" sz="2300" dirty="0" smtClean="0"/>
              <a:t>properties</a:t>
            </a:r>
            <a:r>
              <a:rPr lang="zh-CN" altLang="en-US" sz="2300" dirty="0" smtClean="0"/>
              <a:t>）</a:t>
            </a:r>
            <a:endParaRPr lang="en-US" altLang="zh-CN" sz="2300" dirty="0" smtClean="0"/>
          </a:p>
          <a:p>
            <a:pPr eaLnBrk="1">
              <a:buFont typeface="Wingdings" pitchFamily="2" charset="2"/>
              <a:buChar char=""/>
            </a:pPr>
            <a:r>
              <a:rPr lang="en-US" altLang="zh-CN" sz="2300" dirty="0" smtClean="0"/>
              <a:t>SPARQL</a:t>
            </a:r>
            <a:r>
              <a:rPr lang="zh-CN" altLang="en-US" sz="2300" dirty="0" smtClean="0"/>
              <a:t>查询语言</a:t>
            </a:r>
            <a:endParaRPr lang="en-US" altLang="zh-CN" sz="2300" dirty="0" smtClean="0"/>
          </a:p>
          <a:p>
            <a:pPr marL="104775" indent="0" eaLnBrk="1"/>
            <a:endParaRPr lang="en-US" altLang="zh-CN" sz="2300" dirty="0" smtClean="0"/>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Text Box 2"/>
          <p:cNvSpPr txBox="1">
            <a:spLocks noChangeArrowheads="1"/>
          </p:cNvSpPr>
          <p:nvPr/>
        </p:nvSpPr>
        <p:spPr bwMode="auto">
          <a:xfrm>
            <a:off x="0" y="579437"/>
            <a:ext cx="10080625" cy="4191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marL="342900" indent="-336550" defTabSz="-635">
              <a:lnSpc>
                <a:spcPct val="93000"/>
              </a:lnSpc>
              <a:spcAft>
                <a:spcPts val="1425"/>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 pos="9601200" algn="l"/>
                <a:tab pos="100584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endParaRPr lang="en-US" altLang="en-US" dirty="0"/>
          </a:p>
          <a:p>
            <a:pPr algn="ctr" eaLnBrk="1">
              <a:spcAft>
                <a:spcPct val="0"/>
              </a:spcAft>
              <a:buClrTx/>
              <a:buFontTx/>
              <a:buNone/>
            </a:pPr>
            <a:endParaRPr lang="en-US" altLang="zh-CN" sz="4000" dirty="0" smtClean="0"/>
          </a:p>
          <a:p>
            <a:pPr algn="ctr" eaLnBrk="1">
              <a:spcAft>
                <a:spcPct val="0"/>
              </a:spcAft>
              <a:buClrTx/>
              <a:buFontTx/>
              <a:buNone/>
            </a:pPr>
            <a:endParaRPr lang="en-US" altLang="zh-CN" sz="4000" dirty="0"/>
          </a:p>
          <a:p>
            <a:pPr algn="ctr" eaLnBrk="1">
              <a:spcAft>
                <a:spcPct val="0"/>
              </a:spcAft>
              <a:buClrTx/>
            </a:pPr>
            <a:endParaRPr lang="en-US" sz="6600" dirty="0" smtClean="0"/>
          </a:p>
          <a:p>
            <a:pPr algn="ctr" eaLnBrk="1">
              <a:spcAft>
                <a:spcPct val="0"/>
              </a:spcAft>
              <a:buClrTx/>
            </a:pPr>
            <a:r>
              <a:rPr lang="en-US" sz="6600" dirty="0" smtClean="0"/>
              <a:t>We </a:t>
            </a:r>
            <a:r>
              <a:rPr lang="en-US" sz="6600" dirty="0"/>
              <a:t>are drowning in information but starved for knowledge</a:t>
            </a:r>
            <a:r>
              <a:rPr lang="en-US" sz="6600" dirty="0" smtClean="0"/>
              <a:t>.</a:t>
            </a:r>
          </a:p>
          <a:p>
            <a:pPr algn="ctr" eaLnBrk="1">
              <a:spcAft>
                <a:spcPct val="0"/>
              </a:spcAft>
              <a:buClrTx/>
            </a:pPr>
            <a:r>
              <a:rPr lang="zh-CN" altLang="en-US" sz="6000" dirty="0" smtClean="0"/>
              <a:t>知识匮乏，信</a:t>
            </a:r>
            <a:r>
              <a:rPr lang="zh-CN" altLang="en-US" sz="6000" dirty="0"/>
              <a:t>息泛</a:t>
            </a:r>
            <a:r>
              <a:rPr lang="zh-CN" altLang="en-US" sz="6000" dirty="0" smtClean="0"/>
              <a:t>滥。</a:t>
            </a:r>
            <a:r>
              <a:rPr lang="en-US" sz="6600" dirty="0" smtClean="0"/>
              <a:t> </a:t>
            </a:r>
          </a:p>
          <a:p>
            <a:pPr algn="ctr" eaLnBrk="1">
              <a:spcAft>
                <a:spcPct val="0"/>
              </a:spcAft>
              <a:buClrTx/>
            </a:pPr>
            <a:endParaRPr lang="en-US" sz="5400" dirty="0" smtClean="0"/>
          </a:p>
          <a:p>
            <a:pPr algn="ctr" eaLnBrk="1">
              <a:spcAft>
                <a:spcPct val="0"/>
              </a:spcAft>
              <a:buClrTx/>
            </a:pPr>
            <a:r>
              <a:rPr lang="en-US" sz="4400" dirty="0" smtClean="0"/>
              <a:t>—</a:t>
            </a:r>
            <a:r>
              <a:rPr lang="zh-CN" altLang="en-US" sz="4400" dirty="0"/>
              <a:t>约翰</a:t>
            </a:r>
            <a:r>
              <a:rPr lang="en-US" altLang="zh-CN" sz="4400" dirty="0"/>
              <a:t>·</a:t>
            </a:r>
            <a:r>
              <a:rPr lang="zh-CN" altLang="en-US" sz="4400" dirty="0"/>
              <a:t>奈斯比</a:t>
            </a:r>
            <a:r>
              <a:rPr lang="zh-CN" altLang="en-US" sz="4400" dirty="0" smtClean="0"/>
              <a:t>特</a:t>
            </a:r>
            <a:r>
              <a:rPr lang="en-US" altLang="zh-CN" sz="4400" dirty="0" smtClean="0"/>
              <a:t>《</a:t>
            </a:r>
            <a:r>
              <a:rPr lang="zh-CN" altLang="en-US" sz="4400" dirty="0"/>
              <a:t>大趋势</a:t>
            </a:r>
            <a:r>
              <a:rPr lang="en-US" altLang="zh-CN" sz="4400" dirty="0"/>
              <a:t>》</a:t>
            </a:r>
            <a:r>
              <a:rPr lang="zh-CN" altLang="en-US" sz="4400" dirty="0" smtClean="0"/>
              <a:t>，</a:t>
            </a:r>
            <a:r>
              <a:rPr lang="en-US" altLang="zh-CN" sz="4400" dirty="0" smtClean="0"/>
              <a:t>1982</a:t>
            </a:r>
          </a:p>
          <a:p>
            <a:pPr algn="ctr" eaLnBrk="1">
              <a:spcAft>
                <a:spcPct val="0"/>
              </a:spcAft>
              <a:buClrTx/>
              <a:buFontTx/>
              <a:buNone/>
            </a:pPr>
            <a:endParaRPr lang="en-US" altLang="zh-CN" sz="2800" dirty="0" smtClean="0"/>
          </a:p>
          <a:p>
            <a:pPr algn="ctr" eaLnBrk="1">
              <a:spcAft>
                <a:spcPct val="0"/>
              </a:spcAft>
              <a:buClrTx/>
              <a:buFontTx/>
              <a:buNone/>
            </a:pPr>
            <a:endParaRPr lang="en-US" altLang="zh-CN" sz="3600" dirty="0" smtClean="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常识知识图谱：</a:t>
            </a:r>
            <a:r>
              <a:rPr lang="en-US" altLang="zh-CN" sz="4400" dirty="0" err="1" smtClean="0">
                <a:cs typeface="Arial" pitchFamily="34" charset="0"/>
              </a:rPr>
              <a:t>DBpedia</a:t>
            </a:r>
            <a:r>
              <a:rPr lang="zh-CN" altLang="en-US" sz="4400" dirty="0" smtClean="0">
                <a:cs typeface="Arial" pitchFamily="34" charset="0"/>
              </a:rPr>
              <a:t>（续）</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marL="104775" indent="0" eaLnBrk="1"/>
            <a:endParaRPr lang="en-US" altLang="zh-CN" sz="2300" dirty="0" smtClean="0"/>
          </a:p>
        </p:txBody>
      </p:sp>
      <p:pic>
        <p:nvPicPr>
          <p:cNvPr id="2" name="Picture 1"/>
          <p:cNvPicPr>
            <a:picLocks noChangeAspect="1"/>
          </p:cNvPicPr>
          <p:nvPr/>
        </p:nvPicPr>
        <p:blipFill>
          <a:blip r:embed="rId3" cstate="print"/>
          <a:stretch>
            <a:fillRect/>
          </a:stretch>
        </p:blipFill>
        <p:spPr>
          <a:xfrm>
            <a:off x="1001712" y="1417637"/>
            <a:ext cx="8382000" cy="6057899"/>
          </a:xfrm>
          <a:prstGeom prst="rect">
            <a:avLst/>
          </a:prstGeom>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常识知识图谱：</a:t>
            </a:r>
            <a:r>
              <a:rPr lang="en-US" altLang="zh-CN" sz="4400" dirty="0" smtClean="0">
                <a:cs typeface="Arial" pitchFamily="34" charset="0"/>
              </a:rPr>
              <a:t>Freebase</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en-US" altLang="zh-CN" sz="2300" dirty="0" smtClean="0"/>
              <a:t>Freebase</a:t>
            </a:r>
          </a:p>
          <a:p>
            <a:pPr eaLnBrk="1">
              <a:buFont typeface="Wingdings" pitchFamily="2" charset="2"/>
              <a:buChar char=""/>
            </a:pPr>
            <a:r>
              <a:rPr lang="en-US" altLang="zh-CN" sz="2300" dirty="0" smtClean="0"/>
              <a:t>2007, </a:t>
            </a:r>
            <a:r>
              <a:rPr lang="en-US" altLang="zh-CN" sz="2300" dirty="0" err="1" smtClean="0"/>
              <a:t>MetaWeb</a:t>
            </a:r>
            <a:r>
              <a:rPr lang="en-US" altLang="zh-CN" sz="2300" dirty="0" smtClean="0"/>
              <a:t>, 2010 </a:t>
            </a:r>
            <a:r>
              <a:rPr lang="en-US" altLang="zh-CN" sz="2300" dirty="0" err="1" smtClean="0"/>
              <a:t>MetaWeb</a:t>
            </a:r>
            <a:r>
              <a:rPr lang="zh-CN" altLang="en-US" sz="2300" dirty="0" smtClean="0"/>
              <a:t>被</a:t>
            </a:r>
            <a:r>
              <a:rPr lang="en-US" altLang="zh-CN" sz="2300" dirty="0" smtClean="0"/>
              <a:t>Google</a:t>
            </a:r>
            <a:r>
              <a:rPr lang="zh-CN" altLang="en-US" sz="2300" dirty="0" smtClean="0"/>
              <a:t>收购，变成</a:t>
            </a:r>
            <a:r>
              <a:rPr lang="en-US" altLang="zh-CN" sz="2300" dirty="0" smtClean="0"/>
              <a:t>Google</a:t>
            </a:r>
            <a:r>
              <a:rPr lang="zh-CN" altLang="en-US" sz="2300" dirty="0" smtClean="0"/>
              <a:t>知识图谱的核心，</a:t>
            </a:r>
            <a:r>
              <a:rPr lang="en-US" altLang="zh-CN" sz="2300" dirty="0" smtClean="0"/>
              <a:t>2015</a:t>
            </a:r>
            <a:r>
              <a:rPr lang="zh-CN" altLang="en-US" sz="2300" dirty="0" smtClean="0"/>
              <a:t>年</a:t>
            </a:r>
            <a:r>
              <a:rPr lang="en-US" altLang="zh-CN" sz="2300" dirty="0" smtClean="0"/>
              <a:t>3</a:t>
            </a:r>
            <a:r>
              <a:rPr lang="zh-CN" altLang="en-US" sz="2300" dirty="0" smtClean="0"/>
              <a:t>月底</a:t>
            </a:r>
            <a:r>
              <a:rPr lang="en-US" altLang="zh-CN" sz="2300" dirty="0" smtClean="0"/>
              <a:t>Google</a:t>
            </a:r>
            <a:r>
              <a:rPr lang="zh-CN" altLang="en-US" sz="2300" dirty="0" smtClean="0"/>
              <a:t>停止更新，移交给</a:t>
            </a:r>
            <a:r>
              <a:rPr lang="en-US" altLang="zh-CN" sz="2300" dirty="0" err="1" smtClean="0"/>
              <a:t>Wikidata</a:t>
            </a:r>
            <a:endParaRPr lang="en-US" altLang="zh-CN" sz="2300" dirty="0"/>
          </a:p>
          <a:p>
            <a:pPr eaLnBrk="1">
              <a:buFont typeface="Wingdings" pitchFamily="2" charset="2"/>
              <a:buChar char=""/>
            </a:pPr>
            <a:r>
              <a:rPr lang="en-US" altLang="zh-CN" sz="2300" dirty="0" smtClean="0"/>
              <a:t>Wiki </a:t>
            </a:r>
            <a:r>
              <a:rPr lang="en-US" altLang="zh-CN" sz="2300" dirty="0" err="1" smtClean="0"/>
              <a:t>infobox</a:t>
            </a:r>
            <a:endParaRPr lang="en-US" altLang="zh-CN" sz="2300" dirty="0" smtClean="0"/>
          </a:p>
          <a:p>
            <a:pPr eaLnBrk="1">
              <a:buFont typeface="Wingdings" pitchFamily="2" charset="2"/>
              <a:buChar char=""/>
            </a:pPr>
            <a:r>
              <a:rPr lang="en-US" altLang="zh-CN" sz="2300" dirty="0" smtClean="0"/>
              <a:t>NNDB</a:t>
            </a:r>
            <a:r>
              <a:rPr lang="zh-CN" altLang="en-US" sz="2300" dirty="0" smtClean="0"/>
              <a:t>（人名数据库，人和人的关系），</a:t>
            </a:r>
            <a:r>
              <a:rPr lang="en-US" altLang="zh-CN" sz="2300" dirty="0" smtClean="0"/>
              <a:t>FMD</a:t>
            </a:r>
            <a:r>
              <a:rPr lang="zh-CN" altLang="en-US" sz="2300" dirty="0" smtClean="0"/>
              <a:t>（时尚，模特，服装），</a:t>
            </a:r>
            <a:r>
              <a:rPr lang="en-US" altLang="zh-CN" sz="2300" dirty="0" err="1" smtClean="0"/>
              <a:t>MusicBrainz</a:t>
            </a:r>
            <a:r>
              <a:rPr lang="zh-CN" altLang="en-US" sz="2300" dirty="0" smtClean="0"/>
              <a:t>（音乐的元数据库）</a:t>
            </a:r>
            <a:endParaRPr lang="en-US" altLang="zh-CN" sz="2300" dirty="0" smtClean="0"/>
          </a:p>
          <a:p>
            <a:pPr eaLnBrk="1">
              <a:buFont typeface="Wingdings" pitchFamily="2" charset="2"/>
              <a:buChar char=""/>
            </a:pPr>
            <a:r>
              <a:rPr lang="en-US" altLang="zh-CN" sz="2300" dirty="0" smtClean="0"/>
              <a:t>MQL</a:t>
            </a:r>
            <a:r>
              <a:rPr lang="zh-CN" altLang="en-US" sz="2300" dirty="0" smtClean="0"/>
              <a:t>查询语言。</a:t>
            </a:r>
            <a:endParaRPr lang="en-US" altLang="zh-CN" sz="2300" dirty="0" smtClean="0"/>
          </a:p>
          <a:p>
            <a:pPr eaLnBrk="1">
              <a:buFont typeface="Wingdings" pitchFamily="2" charset="2"/>
              <a:buChar char=""/>
            </a:pPr>
            <a:endParaRPr lang="en-US" altLang="zh-CN" sz="2300" dirty="0" smtClean="0"/>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常识知识图谱：</a:t>
            </a:r>
            <a:r>
              <a:rPr lang="en-US" altLang="zh-CN" sz="4400" dirty="0" err="1" smtClean="0">
                <a:cs typeface="Arial" pitchFamily="34" charset="0"/>
              </a:rPr>
              <a:t>OpenCyc</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en-US" altLang="zh-CN" sz="2300" dirty="0" err="1" smtClean="0"/>
              <a:t>Cyc</a:t>
            </a:r>
            <a:r>
              <a:rPr lang="zh-CN" altLang="en-US" sz="2300" dirty="0" smtClean="0"/>
              <a:t>：最早的“知识图谱”</a:t>
            </a:r>
            <a:r>
              <a:rPr lang="en-US" altLang="zh-CN" sz="2300" dirty="0" smtClean="0"/>
              <a:t>or</a:t>
            </a:r>
            <a:r>
              <a:rPr lang="zh-CN" altLang="en-US" sz="2300" dirty="0" smtClean="0"/>
              <a:t>“知识库”。研究版</a:t>
            </a:r>
            <a:r>
              <a:rPr lang="en-US" altLang="zh-CN" sz="2300" dirty="0" err="1" smtClean="0"/>
              <a:t>ResearchCyc</a:t>
            </a:r>
            <a:r>
              <a:rPr lang="zh-CN" altLang="en-US" sz="2300" dirty="0" smtClean="0"/>
              <a:t>。开源版</a:t>
            </a:r>
            <a:r>
              <a:rPr lang="en-US" altLang="zh-CN" sz="2300" dirty="0" err="1" smtClean="0"/>
              <a:t>OpenCyc</a:t>
            </a:r>
            <a:r>
              <a:rPr lang="zh-CN" altLang="en-US" sz="2300" dirty="0" smtClean="0"/>
              <a:t>。</a:t>
            </a:r>
            <a:endParaRPr lang="en-US" altLang="zh-CN" sz="2300" dirty="0" smtClean="0"/>
          </a:p>
          <a:p>
            <a:pPr eaLnBrk="1">
              <a:buFont typeface="Wingdings" pitchFamily="2" charset="2"/>
              <a:buChar char=""/>
            </a:pPr>
            <a:r>
              <a:rPr lang="en-US" altLang="zh-CN" sz="2300" dirty="0" smtClean="0"/>
              <a:t>1984</a:t>
            </a:r>
            <a:r>
              <a:rPr lang="zh-CN" altLang="en-US" sz="2300" dirty="0" smtClean="0"/>
              <a:t>。 </a:t>
            </a:r>
            <a:r>
              <a:rPr lang="en-US" altLang="zh-CN" sz="2300" dirty="0" smtClean="0"/>
              <a:t>MCC</a:t>
            </a:r>
            <a:r>
              <a:rPr lang="zh-CN" altLang="en-US" sz="2300" dirty="0" smtClean="0"/>
              <a:t>。美国为对抗日本第五代计算机成立</a:t>
            </a:r>
            <a:r>
              <a:rPr lang="en-US" altLang="zh-CN" sz="2300" dirty="0" smtClean="0"/>
              <a:t>MCC</a:t>
            </a:r>
            <a:r>
              <a:rPr lang="zh-CN" altLang="en-US" sz="2300" dirty="0" smtClean="0"/>
              <a:t>。</a:t>
            </a:r>
            <a:r>
              <a:rPr lang="en-US" altLang="zh-CN" sz="2300" dirty="0" err="1" smtClean="0"/>
              <a:t>Cycorp</a:t>
            </a:r>
            <a:r>
              <a:rPr lang="zh-CN" altLang="en-US" sz="2300" dirty="0" smtClean="0"/>
              <a:t>作为公司从</a:t>
            </a:r>
            <a:r>
              <a:rPr lang="en-US" altLang="zh-CN" sz="2300" dirty="0" smtClean="0"/>
              <a:t>MCC</a:t>
            </a:r>
            <a:r>
              <a:rPr lang="zh-CN" altLang="en-US" sz="2300" dirty="0" smtClean="0"/>
              <a:t>独立。现在仍然存在。。。</a:t>
            </a:r>
            <a:endParaRPr lang="en-US" altLang="zh-CN" sz="2300" dirty="0"/>
          </a:p>
          <a:p>
            <a:pPr eaLnBrk="1">
              <a:buFont typeface="Wingdings" pitchFamily="2" charset="2"/>
              <a:buChar char=""/>
            </a:pPr>
            <a:r>
              <a:rPr lang="en-US" altLang="zh-CN" sz="2300" dirty="0" smtClean="0"/>
              <a:t>Douglas </a:t>
            </a:r>
            <a:r>
              <a:rPr lang="en-US" altLang="zh-CN" sz="2300" dirty="0" err="1" smtClean="0"/>
              <a:t>Lenat</a:t>
            </a:r>
            <a:r>
              <a:rPr lang="en-US" altLang="zh-CN" sz="2300" dirty="0" smtClean="0"/>
              <a:t> </a:t>
            </a:r>
            <a:r>
              <a:rPr lang="zh-CN" altLang="en-US" sz="2300" dirty="0" smtClean="0"/>
              <a:t>。费根鲍姆的学生。</a:t>
            </a:r>
            <a:endParaRPr lang="en-US" altLang="zh-CN" sz="2300" dirty="0" smtClean="0"/>
          </a:p>
          <a:p>
            <a:pPr eaLnBrk="1">
              <a:buFont typeface="Wingdings" pitchFamily="2" charset="2"/>
              <a:buChar char=""/>
            </a:pPr>
            <a:r>
              <a:rPr lang="zh-CN" altLang="en-US" sz="2300" dirty="0" smtClean="0"/>
              <a:t>专家输入，相当一部分是哲学专业。</a:t>
            </a:r>
            <a:endParaRPr lang="en-US" altLang="zh-CN" sz="2300" dirty="0" smtClean="0"/>
          </a:p>
          <a:p>
            <a:pPr eaLnBrk="1">
              <a:buFont typeface="Wingdings" pitchFamily="2" charset="2"/>
              <a:buChar char=""/>
            </a:pPr>
            <a:r>
              <a:rPr lang="en-US" altLang="zh-CN" sz="2300" dirty="0" err="1" smtClean="0"/>
              <a:t>CycL</a:t>
            </a:r>
            <a:r>
              <a:rPr lang="zh-CN" altLang="en-US" sz="2300" dirty="0" smtClean="0"/>
              <a:t>语言。严格遵从一阶逻辑。类很多，但实体较少。所以推理可以，但查询没啥结果。</a:t>
            </a:r>
            <a:endParaRPr lang="en-US" altLang="zh-CN" sz="2300" dirty="0" smtClean="0"/>
          </a:p>
          <a:p>
            <a:pPr eaLnBrk="1">
              <a:buFont typeface="Wingdings" pitchFamily="2" charset="2"/>
              <a:buChar char=""/>
            </a:pPr>
            <a:r>
              <a:rPr lang="en-US" altLang="zh-CN" sz="2300" dirty="0" smtClean="0"/>
              <a:t>239K</a:t>
            </a:r>
            <a:r>
              <a:rPr lang="zh-CN" altLang="en-US" sz="2300" dirty="0" smtClean="0"/>
              <a:t>个</a:t>
            </a:r>
            <a:r>
              <a:rPr lang="en-US" altLang="zh-CN" sz="2300" dirty="0" smtClean="0"/>
              <a:t>term</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常识知识图谱：</a:t>
            </a:r>
            <a:r>
              <a:rPr lang="en-US" altLang="zh-CN" sz="4400" dirty="0" err="1" smtClean="0">
                <a:cs typeface="Arial" pitchFamily="34" charset="0"/>
              </a:rPr>
              <a:t>Yago</a:t>
            </a:r>
            <a:endParaRPr lang="en-US" altLang="zh-CN" sz="4400" dirty="0" smtClean="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en-US" altLang="zh-CN" sz="2300" dirty="0" err="1" smtClean="0"/>
              <a:t>Yago</a:t>
            </a:r>
            <a:r>
              <a:rPr lang="zh-CN" altLang="en-US" sz="2300" dirty="0" smtClean="0"/>
              <a:t>，</a:t>
            </a:r>
            <a:r>
              <a:rPr lang="en-US" altLang="zh-CN" sz="2300" dirty="0" smtClean="0"/>
              <a:t>Yet Another Great Ontology</a:t>
            </a:r>
            <a:r>
              <a:rPr lang="zh-CN" altLang="en-US" sz="2300" dirty="0" smtClean="0"/>
              <a:t>。</a:t>
            </a:r>
            <a:endParaRPr lang="en-US" altLang="zh-CN" sz="2300" dirty="0" smtClean="0"/>
          </a:p>
          <a:p>
            <a:pPr eaLnBrk="1">
              <a:buFont typeface="Wingdings" pitchFamily="2" charset="2"/>
              <a:buChar char=""/>
            </a:pPr>
            <a:r>
              <a:rPr lang="en-US" altLang="zh-CN" sz="2300" dirty="0" smtClean="0"/>
              <a:t>2007</a:t>
            </a:r>
            <a:r>
              <a:rPr lang="zh-CN" altLang="en-US" sz="2300" dirty="0"/>
              <a:t>，</a:t>
            </a:r>
            <a:r>
              <a:rPr lang="zh-CN" altLang="en-US" sz="2300" dirty="0" smtClean="0"/>
              <a:t>德国马普研究所。</a:t>
            </a:r>
            <a:endParaRPr lang="en-US" altLang="zh-CN" sz="2300" dirty="0"/>
          </a:p>
          <a:p>
            <a:pPr eaLnBrk="1">
              <a:buFont typeface="Wingdings" pitchFamily="2" charset="2"/>
              <a:buChar char=""/>
            </a:pPr>
            <a:r>
              <a:rPr lang="en-US" altLang="zh-CN" sz="2300" dirty="0" smtClean="0"/>
              <a:t>Wiki </a:t>
            </a:r>
            <a:r>
              <a:rPr lang="en-US" altLang="zh-CN" sz="2300" dirty="0" err="1" smtClean="0"/>
              <a:t>infobox</a:t>
            </a:r>
            <a:r>
              <a:rPr lang="zh-CN" altLang="en-US" sz="2300" dirty="0" smtClean="0"/>
              <a:t>，</a:t>
            </a:r>
            <a:r>
              <a:rPr lang="en-US" altLang="zh-CN" sz="2300" dirty="0" smtClean="0"/>
              <a:t>Wiki Category</a:t>
            </a:r>
            <a:r>
              <a:rPr lang="zh-CN" altLang="en-US" sz="2300" dirty="0" smtClean="0"/>
              <a:t>，</a:t>
            </a:r>
            <a:r>
              <a:rPr lang="en-US" altLang="zh-CN" sz="2300" dirty="0" smtClean="0"/>
              <a:t>WordNet</a:t>
            </a:r>
            <a:r>
              <a:rPr lang="zh-CN" altLang="en-US" sz="2300" dirty="0" smtClean="0"/>
              <a:t>（最早最全的在线词典，所有词的上下位关系），</a:t>
            </a:r>
            <a:r>
              <a:rPr lang="en-US" altLang="zh-CN" sz="2300" dirty="0" err="1" smtClean="0"/>
              <a:t>GeoNames</a:t>
            </a:r>
            <a:endParaRPr lang="en-US" altLang="zh-CN" sz="2300" dirty="0" smtClean="0"/>
          </a:p>
          <a:p>
            <a:pPr eaLnBrk="1">
              <a:buFont typeface="Wingdings" pitchFamily="2" charset="2"/>
              <a:buChar char=""/>
            </a:pPr>
            <a:r>
              <a:rPr lang="en-US" altLang="zh-CN" sz="2300" dirty="0" smtClean="0"/>
              <a:t>10M</a:t>
            </a:r>
            <a:r>
              <a:rPr lang="zh-CN" altLang="en-US" sz="2300" dirty="0" smtClean="0"/>
              <a:t>个实体，</a:t>
            </a:r>
            <a:r>
              <a:rPr lang="en-US" altLang="zh-CN" sz="2300" dirty="0" smtClean="0"/>
              <a:t>120M</a:t>
            </a:r>
            <a:r>
              <a:rPr lang="zh-CN" altLang="en-US" sz="2300" dirty="0" smtClean="0"/>
              <a:t>事实</a:t>
            </a:r>
            <a:endParaRPr lang="en-US" altLang="zh-CN" sz="2300" dirty="0" smtClean="0"/>
          </a:p>
          <a:p>
            <a:pPr marL="104775" indent="0" eaLnBrk="1"/>
            <a:endParaRPr lang="en-US" altLang="zh-CN" sz="2300" dirty="0" smtClean="0"/>
          </a:p>
        </p:txBody>
      </p:sp>
      <p:pic>
        <p:nvPicPr>
          <p:cNvPr id="2" name="Picture 1"/>
          <p:cNvPicPr>
            <a:picLocks noChangeAspect="1"/>
          </p:cNvPicPr>
          <p:nvPr/>
        </p:nvPicPr>
        <p:blipFill>
          <a:blip r:embed="rId3" cstate="print"/>
          <a:stretch>
            <a:fillRect/>
          </a:stretch>
        </p:blipFill>
        <p:spPr>
          <a:xfrm>
            <a:off x="1230312" y="3779837"/>
            <a:ext cx="7291387" cy="3476625"/>
          </a:xfrm>
          <a:prstGeom prst="rect">
            <a:avLst/>
          </a:prstGeom>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常识知识图谱：</a:t>
            </a:r>
            <a:r>
              <a:rPr lang="en-US" altLang="zh-CN" sz="4400" dirty="0" err="1" smtClean="0">
                <a:cs typeface="Arial" pitchFamily="34" charset="0"/>
              </a:rPr>
              <a:t>Wikidata</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en-US" altLang="zh-CN" sz="2300" dirty="0" err="1" smtClean="0"/>
              <a:t>Wikidata</a:t>
            </a:r>
            <a:r>
              <a:rPr lang="zh-CN" altLang="en-US" sz="2300" dirty="0" smtClean="0"/>
              <a:t>，</a:t>
            </a:r>
            <a:endParaRPr lang="en-US" altLang="zh-CN" sz="2300" dirty="0" smtClean="0"/>
          </a:p>
          <a:p>
            <a:pPr eaLnBrk="1">
              <a:buFont typeface="Wingdings" pitchFamily="2" charset="2"/>
              <a:buChar char=""/>
            </a:pPr>
            <a:r>
              <a:rPr lang="en-US" altLang="zh-CN" sz="2300" dirty="0" smtClean="0"/>
              <a:t>2012</a:t>
            </a:r>
            <a:r>
              <a:rPr lang="zh-CN" altLang="en-US" sz="2300" dirty="0" smtClean="0"/>
              <a:t> 。</a:t>
            </a:r>
            <a:r>
              <a:rPr lang="zh-CN" altLang="en-US" sz="2300" dirty="0"/>
              <a:t>维基百科的母公司</a:t>
            </a:r>
            <a:r>
              <a:rPr lang="en-US" altLang="zh-CN" sz="2300" dirty="0"/>
              <a:t>Wikimedia</a:t>
            </a:r>
            <a:r>
              <a:rPr lang="zh-CN" altLang="en-US" sz="2300" dirty="0"/>
              <a:t>的德国分部</a:t>
            </a:r>
            <a:r>
              <a:rPr lang="zh-CN" altLang="en-US" sz="2300" dirty="0" smtClean="0"/>
              <a:t>。</a:t>
            </a:r>
            <a:r>
              <a:rPr lang="en-US" altLang="zh-CN" sz="2300" dirty="0" smtClean="0"/>
              <a:t>Paul Allen AI</a:t>
            </a:r>
            <a:r>
              <a:rPr lang="zh-CN" altLang="en-US" sz="2300" dirty="0" smtClean="0"/>
              <a:t>研究所资助。</a:t>
            </a:r>
            <a:endParaRPr lang="en-US" altLang="zh-CN" sz="2300" dirty="0"/>
          </a:p>
          <a:p>
            <a:pPr eaLnBrk="1">
              <a:buFont typeface="Wingdings" pitchFamily="2" charset="2"/>
              <a:buChar char=""/>
            </a:pPr>
            <a:r>
              <a:rPr lang="zh-CN" altLang="en-US" sz="2300" dirty="0" smtClean="0"/>
              <a:t>所有的</a:t>
            </a:r>
            <a:r>
              <a:rPr lang="en-US" altLang="zh-CN" sz="2300" dirty="0" smtClean="0"/>
              <a:t>wiki</a:t>
            </a:r>
            <a:r>
              <a:rPr lang="zh-CN" altLang="en-US" sz="2300" dirty="0" smtClean="0"/>
              <a:t>（</a:t>
            </a:r>
            <a:r>
              <a:rPr lang="en-US" altLang="zh-CN" sz="2300" dirty="0" smtClean="0"/>
              <a:t>350</a:t>
            </a:r>
            <a:r>
              <a:rPr lang="zh-CN" altLang="en-US" sz="2300" dirty="0" smtClean="0"/>
              <a:t>种语言）</a:t>
            </a:r>
            <a:endParaRPr lang="en-US" altLang="zh-CN" sz="2300" dirty="0" smtClean="0"/>
          </a:p>
          <a:p>
            <a:pPr eaLnBrk="1">
              <a:buFont typeface="Wingdings" pitchFamily="2" charset="2"/>
              <a:buChar char=""/>
            </a:pPr>
            <a:r>
              <a:rPr lang="zh-CN" altLang="en-US" sz="2300" dirty="0"/>
              <a:t>整</a:t>
            </a:r>
            <a:r>
              <a:rPr lang="zh-CN" altLang="en-US" sz="2300" dirty="0" smtClean="0"/>
              <a:t>合了</a:t>
            </a:r>
            <a:r>
              <a:rPr lang="en-US" altLang="zh-CN" sz="2300" dirty="0" smtClean="0"/>
              <a:t>Freebase</a:t>
            </a:r>
          </a:p>
          <a:p>
            <a:pPr eaLnBrk="1">
              <a:buFont typeface="Wingdings" pitchFamily="2" charset="2"/>
              <a:buChar char=""/>
            </a:pPr>
            <a:r>
              <a:rPr lang="en-US" altLang="zh-CN" sz="2300" dirty="0" smtClean="0"/>
              <a:t>64M statements</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知识图谱应用</a:t>
            </a:r>
            <a:endParaRPr lang="en-US" altLang="zh-CN" sz="4400" dirty="0" smtClean="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zh-CN" altLang="en-US" sz="2300" dirty="0" smtClean="0"/>
              <a:t>语义搜索</a:t>
            </a:r>
            <a:endParaRPr lang="en-US" altLang="zh-CN" sz="2300" dirty="0" smtClean="0"/>
          </a:p>
          <a:p>
            <a:pPr eaLnBrk="1">
              <a:buFont typeface="Wingdings" pitchFamily="2" charset="2"/>
              <a:buChar char=""/>
            </a:pPr>
            <a:r>
              <a:rPr lang="zh-CN" altLang="en-US" sz="2300" dirty="0" smtClean="0"/>
              <a:t>深度问答</a:t>
            </a:r>
            <a:endParaRPr lang="en-US" altLang="zh-CN" sz="2300" dirty="0" smtClean="0"/>
          </a:p>
          <a:p>
            <a:pPr eaLnBrk="1">
              <a:buFont typeface="Wingdings" pitchFamily="2" charset="2"/>
              <a:buChar char=""/>
            </a:pPr>
            <a:r>
              <a:rPr lang="zh-CN" altLang="en-US" sz="2300" dirty="0" smtClean="0"/>
              <a:t>社交网络</a:t>
            </a:r>
            <a:endParaRPr lang="en-US" altLang="zh-CN" sz="2300" dirty="0" smtClean="0"/>
          </a:p>
          <a:p>
            <a:pPr eaLnBrk="1">
              <a:buFont typeface="Wingdings" pitchFamily="2" charset="2"/>
              <a:buChar char=""/>
            </a:pPr>
            <a:r>
              <a:rPr lang="zh-CN" altLang="en-US" sz="2300" dirty="0" smtClean="0"/>
              <a:t>垂直行业</a:t>
            </a:r>
            <a:endParaRPr lang="en-US" altLang="zh-CN" sz="2300" dirty="0" smtClean="0"/>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垂直行业知识图谱</a:t>
            </a:r>
            <a:endParaRPr lang="en-US" altLang="zh-CN" sz="4400" dirty="0" smtClean="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zh-CN" altLang="en-US" sz="2400" dirty="0" smtClean="0"/>
              <a:t>生物知识图谱</a:t>
            </a:r>
            <a:endParaRPr lang="en-US" altLang="zh-CN" sz="2400" dirty="0" smtClean="0"/>
          </a:p>
          <a:p>
            <a:pPr eaLnBrk="1">
              <a:buFont typeface="Wingdings" pitchFamily="2" charset="2"/>
              <a:buChar char=""/>
            </a:pPr>
            <a:r>
              <a:rPr lang="zh-CN" altLang="en-US" sz="2400" dirty="0"/>
              <a:t>基</a:t>
            </a:r>
            <a:r>
              <a:rPr lang="zh-CN" altLang="en-US" sz="2400" dirty="0" smtClean="0"/>
              <a:t>因知识图谱</a:t>
            </a:r>
            <a:endParaRPr lang="en-US" altLang="zh-CN" sz="2400" dirty="0" smtClean="0"/>
          </a:p>
          <a:p>
            <a:pPr lvl="1" eaLnBrk="1">
              <a:buFont typeface="Wingdings" pitchFamily="2" charset="2"/>
              <a:buChar char=""/>
            </a:pPr>
            <a:r>
              <a:rPr lang="zh-CN" altLang="en-US" sz="1900" dirty="0" smtClean="0"/>
              <a:t>基因挖掘，药物发现</a:t>
            </a:r>
            <a:endParaRPr lang="en-US" altLang="zh-CN" sz="1900" dirty="0" smtClean="0"/>
          </a:p>
          <a:p>
            <a:pPr eaLnBrk="1">
              <a:buFont typeface="Wingdings" pitchFamily="2" charset="2"/>
              <a:buChar char=""/>
            </a:pPr>
            <a:r>
              <a:rPr lang="zh-CN" altLang="en-US" sz="2400" dirty="0" smtClean="0"/>
              <a:t>交通知识图谱</a:t>
            </a:r>
            <a:endParaRPr lang="en-US" altLang="zh-CN" sz="2400" dirty="0" smtClean="0"/>
          </a:p>
          <a:p>
            <a:pPr eaLnBrk="1">
              <a:buFont typeface="Wingdings" pitchFamily="2" charset="2"/>
              <a:buChar char=""/>
            </a:pPr>
            <a:r>
              <a:rPr lang="zh-CN" altLang="en-US" sz="2400" dirty="0"/>
              <a:t>物联</a:t>
            </a:r>
            <a:r>
              <a:rPr lang="zh-CN" altLang="en-US" sz="2400" dirty="0" smtClean="0"/>
              <a:t>网知识图谱（</a:t>
            </a:r>
            <a:r>
              <a:rPr lang="en-US" altLang="zh-CN" sz="2400" dirty="0" smtClean="0"/>
              <a:t>under OneM2M</a:t>
            </a:r>
            <a:r>
              <a:rPr lang="zh-CN" altLang="en-US" sz="2400" dirty="0" smtClean="0"/>
              <a:t>）</a:t>
            </a:r>
            <a:endParaRPr lang="en-US" altLang="zh-CN" sz="2400" dirty="0" smtClean="0"/>
          </a:p>
          <a:p>
            <a:pPr eaLnBrk="1">
              <a:buFont typeface="Wingdings" pitchFamily="2" charset="2"/>
              <a:buChar char=""/>
            </a:pPr>
            <a:r>
              <a:rPr lang="zh-CN" altLang="en-US" sz="2400" dirty="0" smtClean="0"/>
              <a:t>医疗知识图谱</a:t>
            </a:r>
            <a:endParaRPr lang="en-US" altLang="zh-CN" sz="2400" dirty="0" smtClean="0"/>
          </a:p>
          <a:p>
            <a:pPr lvl="1" eaLnBrk="1">
              <a:buFont typeface="Wingdings" pitchFamily="2" charset="2"/>
              <a:buChar char=""/>
            </a:pPr>
            <a:r>
              <a:rPr lang="en-US" altLang="zh-CN" sz="2000" dirty="0" smtClean="0"/>
              <a:t>IBM Watson</a:t>
            </a:r>
          </a:p>
          <a:p>
            <a:pPr eaLnBrk="1">
              <a:buFont typeface="Wingdings" pitchFamily="2" charset="2"/>
              <a:buChar char=""/>
            </a:pPr>
            <a:r>
              <a:rPr lang="zh-CN" altLang="en-US" sz="2400" dirty="0" smtClean="0"/>
              <a:t>金融知识图谱</a:t>
            </a:r>
            <a:endParaRPr lang="en-US" altLang="zh-CN" sz="2400" dirty="0" smtClean="0"/>
          </a:p>
          <a:p>
            <a:pPr lvl="1" eaLnBrk="1">
              <a:buFont typeface="Wingdings" pitchFamily="2" charset="2"/>
              <a:buChar char=""/>
            </a:pPr>
            <a:r>
              <a:rPr lang="zh-CN" altLang="en-US" sz="1900" dirty="0" smtClean="0"/>
              <a:t>人</a:t>
            </a:r>
            <a:r>
              <a:rPr lang="en-US" altLang="zh-CN" sz="1900" dirty="0" smtClean="0"/>
              <a:t>/</a:t>
            </a:r>
            <a:r>
              <a:rPr lang="zh-CN" altLang="en-US" sz="1900" dirty="0" smtClean="0"/>
              <a:t>公司</a:t>
            </a:r>
            <a:endParaRPr lang="en-US" altLang="zh-CN" sz="1900" dirty="0" smtClean="0"/>
          </a:p>
          <a:p>
            <a:pPr lvl="1" eaLnBrk="1">
              <a:buFont typeface="Wingdings" pitchFamily="2" charset="2"/>
              <a:buChar char=""/>
            </a:pPr>
            <a:r>
              <a:rPr lang="zh-CN" altLang="en-US" sz="1900" dirty="0"/>
              <a:t>分</a:t>
            </a:r>
            <a:r>
              <a:rPr lang="zh-CN" altLang="en-US" sz="1900" dirty="0" smtClean="0"/>
              <a:t>类知识</a:t>
            </a:r>
            <a:r>
              <a:rPr lang="en-US" altLang="zh-CN" sz="1900" dirty="0" smtClean="0"/>
              <a:t>(</a:t>
            </a:r>
            <a:r>
              <a:rPr lang="zh-CN" altLang="en-US" sz="1900" dirty="0" smtClean="0"/>
              <a:t>如右图）</a:t>
            </a:r>
            <a:endParaRPr lang="en-US" altLang="zh-CN" sz="1900" dirty="0" smtClean="0"/>
          </a:p>
          <a:p>
            <a:pPr lvl="1" eaLnBrk="1">
              <a:buFont typeface="Wingdings" pitchFamily="2" charset="2"/>
              <a:buChar char=""/>
            </a:pPr>
            <a:r>
              <a:rPr lang="zh-CN" altLang="en-US" sz="1900" dirty="0" smtClean="0"/>
              <a:t>征信应用</a:t>
            </a:r>
            <a:endParaRPr lang="en-US" altLang="zh-CN" sz="1900" dirty="0" smtClean="0"/>
          </a:p>
        </p:txBody>
      </p:sp>
      <p:pic>
        <p:nvPicPr>
          <p:cNvPr id="2" name="Picture 1"/>
          <p:cNvPicPr>
            <a:picLocks noChangeAspect="1"/>
          </p:cNvPicPr>
          <p:nvPr/>
        </p:nvPicPr>
        <p:blipFill>
          <a:blip r:embed="rId3" cstate="print"/>
          <a:stretch>
            <a:fillRect/>
          </a:stretch>
        </p:blipFill>
        <p:spPr>
          <a:xfrm>
            <a:off x="3630612" y="1526268"/>
            <a:ext cx="6286500" cy="1828800"/>
          </a:xfrm>
          <a:prstGeom prst="rect">
            <a:avLst/>
          </a:prstGeom>
        </p:spPr>
      </p:pic>
      <p:pic>
        <p:nvPicPr>
          <p:cNvPr id="3" name="Picture 2"/>
          <p:cNvPicPr>
            <a:picLocks noChangeAspect="1"/>
          </p:cNvPicPr>
          <p:nvPr/>
        </p:nvPicPr>
        <p:blipFill>
          <a:blip r:embed="rId4" cstate="print"/>
          <a:stretch>
            <a:fillRect/>
          </a:stretch>
        </p:blipFill>
        <p:spPr>
          <a:xfrm>
            <a:off x="4735512" y="3932237"/>
            <a:ext cx="5181600" cy="3236914"/>
          </a:xfrm>
          <a:prstGeom prst="rect">
            <a:avLst/>
          </a:prstGeom>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金融知识图谱</a:t>
            </a:r>
            <a:endParaRPr lang="en-US" altLang="zh-CN" sz="4400" dirty="0" smtClean="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zh-CN" altLang="en-US" sz="2300" dirty="0" smtClean="0"/>
              <a:t>金融公司案例</a:t>
            </a:r>
            <a:endParaRPr lang="en-US" altLang="zh-CN" sz="2300" dirty="0" smtClean="0"/>
          </a:p>
          <a:p>
            <a:pPr lvl="1" eaLnBrk="1">
              <a:buFont typeface="Wingdings" pitchFamily="2" charset="2"/>
              <a:buChar char=""/>
            </a:pPr>
            <a:r>
              <a:rPr lang="en-US" altLang="zh-CN" sz="1800" dirty="0" smtClean="0"/>
              <a:t>Visa</a:t>
            </a:r>
            <a:r>
              <a:rPr lang="zh-CN" altLang="en-US" sz="1800" dirty="0" smtClean="0"/>
              <a:t>，宜信</a:t>
            </a:r>
            <a:r>
              <a:rPr lang="zh-CN" altLang="en-US" sz="1800" dirty="0"/>
              <a:t>。</a:t>
            </a:r>
            <a:r>
              <a:rPr lang="zh-CN" altLang="en-US" sz="1800" dirty="0" smtClean="0"/>
              <a:t>通</a:t>
            </a:r>
            <a:r>
              <a:rPr lang="zh-CN" altLang="en-US" sz="1800" dirty="0"/>
              <a:t>联数</a:t>
            </a:r>
            <a:r>
              <a:rPr lang="zh-CN" altLang="en-US" sz="1800" dirty="0" smtClean="0"/>
              <a:t>据</a:t>
            </a:r>
            <a:endParaRPr lang="en-US" altLang="zh-CN" sz="1800" dirty="0" smtClean="0"/>
          </a:p>
          <a:p>
            <a:pPr lvl="1" eaLnBrk="1">
              <a:buFont typeface="Wingdings" pitchFamily="2" charset="2"/>
              <a:buChar char=""/>
            </a:pPr>
            <a:r>
              <a:rPr lang="zh-CN" altLang="en-US" sz="1800" dirty="0"/>
              <a:t>阿</a:t>
            </a:r>
            <a:r>
              <a:rPr lang="zh-CN" altLang="en-US" sz="1800" dirty="0" smtClean="0"/>
              <a:t>里商品知识图谱（显而易见的应用，过去电子商务早期的</a:t>
            </a:r>
            <a:r>
              <a:rPr lang="en-US" altLang="zh-CN" sz="1800" dirty="0" smtClean="0"/>
              <a:t>catalog</a:t>
            </a:r>
            <a:r>
              <a:rPr lang="zh-CN" altLang="en-US" sz="1800" dirty="0" smtClean="0"/>
              <a:t>，</a:t>
            </a:r>
            <a:r>
              <a:rPr lang="en-US" altLang="zh-CN" sz="1800" dirty="0" smtClean="0"/>
              <a:t>line item</a:t>
            </a:r>
            <a:r>
              <a:rPr lang="zh-CN" altLang="en-US" sz="1800" dirty="0" smtClean="0"/>
              <a:t>）</a:t>
            </a:r>
            <a:endParaRPr lang="en-US" altLang="zh-CN" sz="1800" dirty="0" smtClean="0"/>
          </a:p>
          <a:p>
            <a:pPr lvl="1" eaLnBrk="1">
              <a:buFont typeface="Wingdings" pitchFamily="2" charset="2"/>
              <a:buChar char=""/>
            </a:pPr>
            <a:r>
              <a:rPr lang="en-US" altLang="zh-CN" sz="1800" dirty="0" err="1"/>
              <a:t>Palantir</a:t>
            </a:r>
            <a:r>
              <a:rPr lang="zh-CN" altLang="en-US" sz="1800" dirty="0" smtClean="0"/>
              <a:t>，</a:t>
            </a:r>
            <a:r>
              <a:rPr lang="en-US" altLang="zh-CN" sz="1800" dirty="0" err="1" smtClean="0"/>
              <a:t>Garlik</a:t>
            </a:r>
            <a:r>
              <a:rPr lang="zh-CN" altLang="en-US" sz="1800" dirty="0" smtClean="0"/>
              <a:t>，同盾</a:t>
            </a:r>
            <a:endParaRPr lang="en-US" altLang="zh-CN" sz="1800" dirty="0" smtClean="0"/>
          </a:p>
          <a:p>
            <a:pPr eaLnBrk="1">
              <a:buFont typeface="Wingdings" pitchFamily="2" charset="2"/>
              <a:buChar char=""/>
            </a:pPr>
            <a:r>
              <a:rPr lang="zh-CN" altLang="en-US" sz="2300" dirty="0" smtClean="0"/>
              <a:t>应用</a:t>
            </a:r>
            <a:endParaRPr lang="en-US" altLang="zh-CN" sz="2300" dirty="0" smtClean="0"/>
          </a:p>
          <a:p>
            <a:pPr lvl="1" eaLnBrk="1">
              <a:buFont typeface="Wingdings" pitchFamily="2" charset="2"/>
              <a:buChar char=""/>
            </a:pPr>
            <a:r>
              <a:rPr lang="zh-CN" altLang="en-US" sz="1600" dirty="0" smtClean="0"/>
              <a:t>反欺诈</a:t>
            </a:r>
            <a:r>
              <a:rPr lang="en-US" altLang="zh-CN" sz="1600" dirty="0" smtClean="0"/>
              <a:t>:</a:t>
            </a:r>
            <a:r>
              <a:rPr lang="zh-CN" altLang="en-US" sz="1500" dirty="0" smtClean="0"/>
              <a:t>很多图数据库也能做</a:t>
            </a:r>
            <a:endParaRPr lang="en-US" altLang="zh-CN" sz="1500" dirty="0" smtClean="0"/>
          </a:p>
          <a:p>
            <a:pPr lvl="1" eaLnBrk="1">
              <a:buFont typeface="Wingdings" pitchFamily="2" charset="2"/>
              <a:buChar char=""/>
            </a:pPr>
            <a:r>
              <a:rPr lang="zh-CN" altLang="en-US" sz="1500" dirty="0"/>
              <a:t>企</a:t>
            </a:r>
            <a:r>
              <a:rPr lang="zh-CN" altLang="en-US" sz="1500" dirty="0" smtClean="0"/>
              <a:t>业联络图</a:t>
            </a:r>
            <a:endParaRPr lang="en-US" altLang="zh-CN" sz="1500" dirty="0" smtClean="0"/>
          </a:p>
        </p:txBody>
      </p:sp>
      <p:pic>
        <p:nvPicPr>
          <p:cNvPr id="2" name="Picture 1"/>
          <p:cNvPicPr>
            <a:picLocks noChangeAspect="1"/>
          </p:cNvPicPr>
          <p:nvPr/>
        </p:nvPicPr>
        <p:blipFill>
          <a:blip r:embed="rId3" cstate="print"/>
          <a:stretch>
            <a:fillRect/>
          </a:stretch>
        </p:blipFill>
        <p:spPr>
          <a:xfrm>
            <a:off x="4455319" y="2825751"/>
            <a:ext cx="5625306" cy="3186112"/>
          </a:xfrm>
          <a:prstGeom prst="rect">
            <a:avLst/>
          </a:prstGeom>
        </p:spPr>
      </p:pic>
      <p:pic>
        <p:nvPicPr>
          <p:cNvPr id="3" name="Picture 2"/>
          <p:cNvPicPr>
            <a:picLocks noChangeAspect="1"/>
          </p:cNvPicPr>
          <p:nvPr/>
        </p:nvPicPr>
        <p:blipFill>
          <a:blip r:embed="rId4" cstate="print"/>
          <a:stretch>
            <a:fillRect/>
          </a:stretch>
        </p:blipFill>
        <p:spPr>
          <a:xfrm>
            <a:off x="620712" y="4846637"/>
            <a:ext cx="4300537" cy="2573338"/>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知识图谱体系</a:t>
            </a:r>
            <a:endParaRPr lang="en-US" altLang="zh-CN" sz="4400" dirty="0" smtClean="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lvl="1" eaLnBrk="1"/>
            <a:endParaRPr lang="en-US" altLang="zh-CN" sz="1500" dirty="0" smtClean="0"/>
          </a:p>
        </p:txBody>
      </p:sp>
      <p:pic>
        <p:nvPicPr>
          <p:cNvPr id="94210" name="Picture 2"/>
          <p:cNvPicPr>
            <a:picLocks noChangeAspect="1" noChangeArrowheads="1"/>
          </p:cNvPicPr>
          <p:nvPr/>
        </p:nvPicPr>
        <p:blipFill>
          <a:blip r:embed="rId3" cstate="print"/>
          <a:srcRect/>
          <a:stretch>
            <a:fillRect/>
          </a:stretch>
        </p:blipFill>
        <p:spPr bwMode="auto">
          <a:xfrm>
            <a:off x="849312" y="2255837"/>
            <a:ext cx="8218488" cy="349567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知识图谱体系实例</a:t>
            </a:r>
            <a:endParaRPr lang="en-US" altLang="zh-CN" sz="4400" dirty="0" smtClean="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endParaRPr lang="en-US" altLang="zh-CN" sz="2000" dirty="0" smtClean="0"/>
          </a:p>
        </p:txBody>
      </p:sp>
      <p:pic>
        <p:nvPicPr>
          <p:cNvPr id="4" name="Picture 2"/>
          <p:cNvPicPr>
            <a:picLocks noChangeAspect="1" noChangeArrowheads="1"/>
          </p:cNvPicPr>
          <p:nvPr/>
        </p:nvPicPr>
        <p:blipFill>
          <a:blip r:embed="rId3" cstate="print"/>
          <a:srcRect/>
          <a:stretch>
            <a:fillRect/>
          </a:stretch>
        </p:blipFill>
        <p:spPr bwMode="auto">
          <a:xfrm>
            <a:off x="1154112" y="1798637"/>
            <a:ext cx="7523162" cy="52197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r>
              <a:rPr lang="zh-CN" altLang="en-US" sz="4400" dirty="0">
                <a:cs typeface="Arial" pitchFamily="34" charset="0"/>
              </a:rPr>
              <a:t>大数据</a:t>
            </a:r>
            <a:r>
              <a:rPr lang="en-US" altLang="zh-CN" sz="4400" dirty="0">
                <a:cs typeface="Arial" pitchFamily="34" charset="0"/>
                <a:sym typeface="Wingdings" pitchFamily="2" charset="2"/>
              </a:rPr>
              <a:t></a:t>
            </a:r>
            <a:r>
              <a:rPr lang="zh-CN" altLang="en-US" sz="4400" dirty="0">
                <a:cs typeface="Arial" pitchFamily="34" charset="0"/>
              </a:rPr>
              <a:t>大知识</a:t>
            </a:r>
            <a:endParaRPr lang="en-US" altLang="zh-CN" sz="4400" dirty="0">
              <a:cs typeface="Arial" pitchFamily="34" charset="0"/>
            </a:endParaRPr>
          </a:p>
        </p:txBody>
      </p:sp>
      <p:sp>
        <p:nvSpPr>
          <p:cNvPr id="11267"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zh-CN" altLang="en-US" sz="2400" dirty="0" smtClean="0"/>
              <a:t>数据太多，知识太少。相比于数据，知识具有更结构化的表达，实体之间关联度更高。知识平台具有自动分类和推理功能。</a:t>
            </a:r>
            <a:endParaRPr lang="en-US" altLang="zh-CN" sz="2400" dirty="0" smtClean="0"/>
          </a:p>
        </p:txBody>
      </p:sp>
      <p:pic>
        <p:nvPicPr>
          <p:cNvPr id="1026" name="Picture 2"/>
          <p:cNvPicPr>
            <a:picLocks noChangeAspect="1" noChangeArrowheads="1"/>
          </p:cNvPicPr>
          <p:nvPr/>
        </p:nvPicPr>
        <p:blipFill>
          <a:blip r:embed="rId3" cstate="print"/>
          <a:srcRect/>
          <a:stretch>
            <a:fillRect/>
          </a:stretch>
        </p:blipFill>
        <p:spPr bwMode="auto">
          <a:xfrm>
            <a:off x="620712" y="2255837"/>
            <a:ext cx="9144000" cy="5303838"/>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知识图谱存储</a:t>
            </a:r>
            <a:endParaRPr lang="en-US" altLang="zh-CN" sz="4400" dirty="0" smtClean="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zh-CN" altLang="en-US" sz="2300" dirty="0" smtClean="0"/>
              <a:t>存储三元组</a:t>
            </a:r>
            <a:endParaRPr lang="en-US" altLang="zh-CN" sz="2300" dirty="0" smtClean="0"/>
          </a:p>
          <a:p>
            <a:pPr lvl="1" eaLnBrk="1">
              <a:buFont typeface="Wingdings" pitchFamily="2" charset="2"/>
              <a:buChar char=""/>
            </a:pPr>
            <a:r>
              <a:rPr lang="zh-CN" altLang="en-US" sz="1900" dirty="0" smtClean="0"/>
              <a:t>图数据库。查询语言是个问题。</a:t>
            </a:r>
            <a:endParaRPr lang="en-US" altLang="zh-CN" sz="1900" dirty="0" smtClean="0"/>
          </a:p>
          <a:p>
            <a:pPr lvl="2" eaLnBrk="1">
              <a:buFont typeface="Wingdings" pitchFamily="2" charset="2"/>
              <a:buChar char=""/>
            </a:pPr>
            <a:r>
              <a:rPr lang="en-US" altLang="zh-CN" sz="1500" dirty="0" smtClean="0"/>
              <a:t>Neo4j,Titan,</a:t>
            </a:r>
            <a:r>
              <a:rPr lang="en-US" altLang="zh-CN" sz="1600" dirty="0" smtClean="0">
                <a:cs typeface="Arial" pitchFamily="34" charset="0"/>
              </a:rPr>
              <a:t> </a:t>
            </a:r>
            <a:r>
              <a:rPr lang="en-US" altLang="zh-CN" sz="1600" dirty="0" err="1" smtClean="0">
                <a:cs typeface="Arial" pitchFamily="34" charset="0"/>
              </a:rPr>
              <a:t>Tinkerpop</a:t>
            </a:r>
            <a:r>
              <a:rPr lang="zh-CN" altLang="en-US" sz="1600" dirty="0" smtClean="0">
                <a:cs typeface="Arial" pitchFamily="34" charset="0"/>
              </a:rPr>
              <a:t>，</a:t>
            </a:r>
            <a:r>
              <a:rPr lang="en-US" altLang="zh-CN" sz="1500" dirty="0" err="1" smtClean="0"/>
              <a:t>Graphsql</a:t>
            </a:r>
            <a:endParaRPr lang="en-US" altLang="zh-CN" sz="1500" dirty="0" smtClean="0"/>
          </a:p>
          <a:p>
            <a:pPr lvl="1" eaLnBrk="1">
              <a:buFont typeface="Wingdings" pitchFamily="2" charset="2"/>
              <a:buChar char=""/>
            </a:pPr>
            <a:r>
              <a:rPr lang="zh-CN" altLang="en-US" sz="1900" dirty="0"/>
              <a:t>专</a:t>
            </a:r>
            <a:r>
              <a:rPr lang="zh-CN" altLang="en-US" sz="1900" dirty="0" smtClean="0"/>
              <a:t>用数据库</a:t>
            </a:r>
            <a:endParaRPr lang="en-US" altLang="zh-CN" sz="1900" dirty="0" smtClean="0"/>
          </a:p>
          <a:p>
            <a:pPr lvl="2" eaLnBrk="1">
              <a:buFont typeface="Wingdings" pitchFamily="2" charset="2"/>
              <a:buChar char=""/>
            </a:pPr>
            <a:r>
              <a:rPr lang="en-US" altLang="zh-CN" sz="1500" dirty="0" smtClean="0"/>
              <a:t>Jena</a:t>
            </a:r>
          </a:p>
          <a:p>
            <a:pPr lvl="2" eaLnBrk="1">
              <a:buFont typeface="Wingdings" pitchFamily="2" charset="2"/>
              <a:buChar char=""/>
            </a:pPr>
            <a:r>
              <a:rPr lang="en-US" altLang="zh-CN" sz="1500" dirty="0" smtClean="0"/>
              <a:t>Virtuoso</a:t>
            </a:r>
          </a:p>
          <a:p>
            <a:pPr lvl="2" eaLnBrk="1">
              <a:buFont typeface="Wingdings" pitchFamily="2" charset="2"/>
              <a:buChar char=""/>
            </a:pPr>
            <a:r>
              <a:rPr lang="en-US" altLang="zh-CN" sz="1500" dirty="0" err="1" smtClean="0"/>
              <a:t>Stardog</a:t>
            </a:r>
            <a:endParaRPr lang="en-US" altLang="zh-CN" sz="1500" dirty="0" smtClean="0"/>
          </a:p>
          <a:p>
            <a:pPr lvl="2" eaLnBrk="1">
              <a:buFont typeface="Wingdings" pitchFamily="2" charset="2"/>
              <a:buChar char=""/>
            </a:pPr>
            <a:r>
              <a:rPr lang="en-US" altLang="zh-CN" sz="1500" dirty="0" err="1" smtClean="0"/>
              <a:t>Wikibase</a:t>
            </a:r>
            <a:r>
              <a:rPr lang="en-US" altLang="zh-CN" sz="1500" dirty="0" smtClean="0"/>
              <a:t> </a:t>
            </a:r>
            <a:r>
              <a:rPr lang="zh-CN" altLang="en-US" sz="1500" dirty="0" smtClean="0"/>
              <a:t>（</a:t>
            </a:r>
            <a:r>
              <a:rPr lang="en-US" altLang="zh-CN" sz="1500" dirty="0" err="1" smtClean="0"/>
              <a:t>wikidata</a:t>
            </a:r>
            <a:r>
              <a:rPr lang="zh-CN" altLang="en-US" sz="1500" dirty="0" smtClean="0"/>
              <a:t>的数据库）</a:t>
            </a:r>
            <a:endParaRPr lang="en-US" altLang="zh-CN" sz="1500" dirty="0" smtClean="0"/>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en-US" altLang="zh-CN" sz="4400" dirty="0" smtClean="0">
                <a:cs typeface="Arial" pitchFamily="34" charset="0"/>
              </a:rPr>
              <a:t>JENA</a:t>
            </a: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en-US" altLang="zh-CN" sz="2800" dirty="0" smtClean="0"/>
              <a:t>SPARQL  </a:t>
            </a:r>
            <a:r>
              <a:rPr lang="en-US" altLang="zh-CN" sz="2800" dirty="0" smtClean="0">
                <a:hlinkClick r:id="rId3"/>
              </a:rPr>
              <a:t>RDF API</a:t>
            </a:r>
            <a:r>
              <a:rPr lang="en-US" altLang="zh-CN" sz="2800" dirty="0" smtClean="0"/>
              <a:t>  </a:t>
            </a:r>
            <a:r>
              <a:rPr lang="en-US" altLang="zh-CN" sz="2800" dirty="0" smtClean="0">
                <a:hlinkClick r:id="rId4"/>
              </a:rPr>
              <a:t>Ontology API</a:t>
            </a:r>
            <a:r>
              <a:rPr lang="en-US" altLang="zh-CN" sz="2800" dirty="0" smtClean="0"/>
              <a:t>  </a:t>
            </a:r>
            <a:r>
              <a:rPr lang="en-US" altLang="zh-CN" sz="2800" dirty="0" smtClean="0">
                <a:hlinkClick r:id="rId5"/>
              </a:rPr>
              <a:t>Inference API</a:t>
            </a:r>
            <a:endParaRPr lang="en-US" altLang="zh-CN" sz="2800" dirty="0" smtClean="0"/>
          </a:p>
          <a:p>
            <a:pPr eaLnBrk="1">
              <a:buFont typeface="Wingdings" pitchFamily="2" charset="2"/>
              <a:buChar char=""/>
            </a:pPr>
            <a:r>
              <a:rPr lang="en-US" altLang="zh-CN" sz="2800" dirty="0" smtClean="0"/>
              <a:t>./tdbloader2 --loc=/data/freebase /data/freebase/freebase-</a:t>
            </a:r>
            <a:r>
              <a:rPr lang="en-US" altLang="zh-CN" sz="2800" dirty="0" err="1" smtClean="0"/>
              <a:t>rdf</a:t>
            </a:r>
            <a:r>
              <a:rPr lang="en-US" altLang="zh-CN" sz="2800" dirty="0" smtClean="0"/>
              <a:t>-</a:t>
            </a:r>
            <a:r>
              <a:rPr lang="en-US" altLang="zh-CN" sz="2800" dirty="0" err="1" smtClean="0"/>
              <a:t>latest.nt</a:t>
            </a:r>
            <a:endParaRPr lang="en-US" altLang="zh-CN" sz="2800" dirty="0" smtClean="0"/>
          </a:p>
          <a:p>
            <a:pPr eaLnBrk="1">
              <a:buFont typeface="Wingdings" pitchFamily="2" charset="2"/>
              <a:buChar char=""/>
            </a:pPr>
            <a:r>
              <a:rPr lang="en-US" altLang="zh-CN" sz="2800" dirty="0" smtClean="0"/>
              <a:t>http://10.100.217.230:3030</a:t>
            </a:r>
          </a:p>
        </p:txBody>
      </p:sp>
      <p:pic>
        <p:nvPicPr>
          <p:cNvPr id="9217" name="Picture 1"/>
          <p:cNvPicPr>
            <a:picLocks noChangeAspect="1" noChangeArrowheads="1"/>
          </p:cNvPicPr>
          <p:nvPr/>
        </p:nvPicPr>
        <p:blipFill>
          <a:blip r:embed="rId6" cstate="print"/>
          <a:srcRect/>
          <a:stretch>
            <a:fillRect/>
          </a:stretch>
        </p:blipFill>
        <p:spPr bwMode="auto">
          <a:xfrm>
            <a:off x="696912" y="3551237"/>
            <a:ext cx="5743575" cy="528637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en-US" altLang="zh-CN" sz="4400" dirty="0" smtClean="0">
                <a:cs typeface="Arial" pitchFamily="34" charset="0"/>
              </a:rPr>
              <a:t>NEO4J</a:t>
            </a: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Arial" pitchFamily="34" charset="0"/>
              <a:buChar char="•"/>
            </a:pPr>
            <a:r>
              <a:rPr lang="en-US" altLang="zh-CN" sz="2800" i="1" dirty="0" err="1" smtClean="0">
                <a:hlinkClick r:id="rId3" tooltip="Chapter 3. Cypher"/>
              </a:rPr>
              <a:t>Cypher</a:t>
            </a:r>
            <a:r>
              <a:rPr lang="en-US" altLang="zh-CN" sz="2800" dirty="0" smtClean="0"/>
              <a:t>     </a:t>
            </a:r>
            <a:r>
              <a:rPr lang="en-US" altLang="zh-CN" sz="2800" i="1" dirty="0" smtClean="0">
                <a:hlinkClick r:id="rId3" tooltip="Chapter 3. Cypher"/>
              </a:rPr>
              <a:t>JAVA API</a:t>
            </a:r>
          </a:p>
          <a:p>
            <a:pPr eaLnBrk="1"/>
            <a:r>
              <a:rPr lang="en-US" altLang="zh-CN" sz="2800" dirty="0" smtClean="0"/>
              <a:t>http://192.168.3.23:7474/</a:t>
            </a:r>
          </a:p>
        </p:txBody>
      </p:sp>
      <p:pic>
        <p:nvPicPr>
          <p:cNvPr id="1027" name="Picture 3"/>
          <p:cNvPicPr>
            <a:picLocks noChangeAspect="1" noChangeArrowheads="1"/>
          </p:cNvPicPr>
          <p:nvPr/>
        </p:nvPicPr>
        <p:blipFill>
          <a:blip r:embed="rId4" cstate="print"/>
          <a:srcRect/>
          <a:stretch>
            <a:fillRect/>
          </a:stretch>
        </p:blipFill>
        <p:spPr bwMode="auto">
          <a:xfrm>
            <a:off x="620712" y="2560637"/>
            <a:ext cx="6865938" cy="45720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en-US" altLang="zh-CN" sz="4400" dirty="0" smtClean="0">
                <a:cs typeface="Arial" pitchFamily="34" charset="0"/>
              </a:rPr>
              <a:t>TITAN TINKERPOP</a:t>
            </a:r>
          </a:p>
        </p:txBody>
      </p:sp>
      <p:sp>
        <p:nvSpPr>
          <p:cNvPr id="13315" name="Text Box 2"/>
          <p:cNvSpPr txBox="1">
            <a:spLocks noChangeArrowheads="1"/>
          </p:cNvSpPr>
          <p:nvPr/>
        </p:nvSpPr>
        <p:spPr bwMode="auto">
          <a:xfrm>
            <a:off x="544512" y="1493837"/>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lvl="1" eaLnBrk="1">
              <a:buFont typeface="Wingdings" pitchFamily="2" charset="2"/>
              <a:buChar char=""/>
            </a:pPr>
            <a:r>
              <a:rPr lang="en-US" altLang="zh-CN" sz="2400" b="1" dirty="0" smtClean="0"/>
              <a:t>Gremlin  Java API</a:t>
            </a:r>
            <a:endParaRPr lang="en-US" altLang="zh-CN" sz="2400" dirty="0" smtClean="0"/>
          </a:p>
        </p:txBody>
      </p:sp>
      <p:pic>
        <p:nvPicPr>
          <p:cNvPr id="7170" name="Picture 2" descr="http://img.blog.csdn.net/20141001211238940?watermark/2/text/aHR0cDovL2Jsb2cuY3Nkbi5uZXQvc2FtaGFja2Vy/font/5a6L5L2T/fontsize/400/fill/I0JBQkFCMA==/dissolve/70/gravity/Center"/>
          <p:cNvPicPr>
            <a:picLocks noChangeAspect="1" noChangeArrowheads="1"/>
          </p:cNvPicPr>
          <p:nvPr/>
        </p:nvPicPr>
        <p:blipFill>
          <a:blip r:embed="rId3" cstate="print"/>
          <a:srcRect/>
          <a:stretch>
            <a:fillRect/>
          </a:stretch>
        </p:blipFill>
        <p:spPr bwMode="auto">
          <a:xfrm>
            <a:off x="1001712" y="2179637"/>
            <a:ext cx="6858000" cy="4591051"/>
          </a:xfrm>
          <a:prstGeom prst="rect">
            <a:avLst/>
          </a:prstGeom>
          <a:noFill/>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知识平台？</a:t>
            </a:r>
            <a:endParaRPr lang="en-US" altLang="zh-CN" sz="4400" dirty="0" smtClean="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r>
              <a:rPr lang="zh-CN" altLang="en-US" sz="2800" dirty="0" smtClean="0"/>
              <a:t>图数据库</a:t>
            </a:r>
            <a:r>
              <a:rPr lang="en-US" altLang="zh-CN" sz="2800" dirty="0" smtClean="0"/>
              <a:t>+ES</a:t>
            </a:r>
            <a:r>
              <a:rPr lang="zh-CN" altLang="en-US" sz="2800" dirty="0" smtClean="0"/>
              <a:t>混合</a:t>
            </a:r>
            <a:endParaRPr lang="en-US" altLang="zh-CN" sz="2800" dirty="0" smtClean="0"/>
          </a:p>
          <a:p>
            <a:pPr eaLnBrk="1"/>
            <a:r>
              <a:rPr lang="en-US" altLang="zh-CN" sz="2800" dirty="0" smtClean="0"/>
              <a:t>NEO4J</a:t>
            </a:r>
          </a:p>
          <a:p>
            <a:pPr eaLnBrk="1"/>
            <a:r>
              <a:rPr lang="en-US" altLang="zh-CN" sz="2800" dirty="0" smtClean="0"/>
              <a:t>JENA</a:t>
            </a:r>
          </a:p>
          <a:p>
            <a:pPr eaLnBrk="1"/>
            <a:r>
              <a:rPr lang="en-US" altLang="zh-CN" sz="2800" dirty="0" smtClean="0"/>
              <a:t>TITAN?</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从大数据到大知</a:t>
            </a:r>
            <a:r>
              <a:rPr lang="zh-CN" altLang="en-US" sz="4400" dirty="0">
                <a:cs typeface="Arial" pitchFamily="34" charset="0"/>
              </a:rPr>
              <a:t>识</a:t>
            </a:r>
          </a:p>
        </p:txBody>
      </p:sp>
      <p:sp>
        <p:nvSpPr>
          <p:cNvPr id="11267"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endParaRPr lang="en-US" altLang="zh-CN" sz="2400" dirty="0" smtClean="0"/>
          </a:p>
          <a:p>
            <a:pPr eaLnBrk="1">
              <a:buFont typeface="Wingdings" pitchFamily="2" charset="2"/>
              <a:buChar char=""/>
            </a:pPr>
            <a:r>
              <a:rPr lang="zh-CN" altLang="en-US" sz="2400" dirty="0" smtClean="0"/>
              <a:t>谷歌知识图谱：</a:t>
            </a:r>
            <a:endParaRPr lang="zh-CN" altLang="en-US" sz="2400" dirty="0"/>
          </a:p>
          <a:p>
            <a:pPr lvl="1" eaLnBrk="1">
              <a:buFont typeface="Wingdings" pitchFamily="2" charset="2"/>
              <a:buChar char=""/>
            </a:pPr>
            <a:r>
              <a:rPr lang="zh-CN" altLang="en-US" sz="1900" dirty="0" smtClean="0"/>
              <a:t>谷歌搜索引擎的核心。核心</a:t>
            </a:r>
            <a:r>
              <a:rPr lang="en-US" altLang="zh-CN" sz="1900" dirty="0" smtClean="0"/>
              <a:t>Freebase</a:t>
            </a:r>
            <a:r>
              <a:rPr lang="zh-CN" altLang="en-US" sz="1900" dirty="0" smtClean="0"/>
              <a:t>来自谷歌收购的技术，被开源并贡献给</a:t>
            </a:r>
            <a:r>
              <a:rPr lang="en-US" altLang="zh-CN" sz="1900" dirty="0" err="1"/>
              <a:t>wikidata</a:t>
            </a:r>
            <a:r>
              <a:rPr lang="zh-CN" altLang="en-US" sz="1900" dirty="0" smtClean="0"/>
              <a:t>。</a:t>
            </a:r>
            <a:r>
              <a:rPr lang="en-US" altLang="zh-CN" sz="1900" dirty="0" smtClean="0"/>
              <a:t>Freebase</a:t>
            </a:r>
            <a:r>
              <a:rPr lang="zh-CN" altLang="en-US" sz="1900" dirty="0" smtClean="0"/>
              <a:t>中有</a:t>
            </a:r>
            <a:r>
              <a:rPr lang="en-US" altLang="zh-CN" sz="1900" dirty="0" smtClean="0"/>
              <a:t>4000</a:t>
            </a:r>
            <a:r>
              <a:rPr lang="zh-CN" altLang="en-US" sz="1900" dirty="0" smtClean="0"/>
              <a:t>万实体，</a:t>
            </a:r>
            <a:r>
              <a:rPr lang="en-US" altLang="zh-CN" sz="1900" dirty="0" smtClean="0"/>
              <a:t>15000</a:t>
            </a:r>
            <a:r>
              <a:rPr lang="zh-CN" altLang="en-US" sz="1900" dirty="0" smtClean="0"/>
              <a:t>个论题，</a:t>
            </a:r>
            <a:r>
              <a:rPr lang="en-US" altLang="zh-CN" sz="1900" dirty="0" smtClean="0"/>
              <a:t>10</a:t>
            </a:r>
            <a:r>
              <a:rPr lang="zh-CN" altLang="en-US" sz="1900" dirty="0" smtClean="0"/>
              <a:t>亿条事实。</a:t>
            </a:r>
            <a:endParaRPr lang="en-US" altLang="zh-CN" sz="1900" dirty="0" smtClean="0"/>
          </a:p>
          <a:p>
            <a:pPr lvl="1" eaLnBrk="1">
              <a:buFont typeface="Wingdings" pitchFamily="2" charset="2"/>
              <a:buChar char=""/>
            </a:pPr>
            <a:r>
              <a:rPr lang="en-US" altLang="zh-CN" sz="1900" dirty="0" smtClean="0"/>
              <a:t>Knowledge Graph -&gt; Knowledge Vault</a:t>
            </a:r>
            <a:endParaRPr lang="zh-CN" altLang="en-US" sz="1900" dirty="0"/>
          </a:p>
          <a:p>
            <a:pPr eaLnBrk="1">
              <a:buFont typeface="Wingdings" pitchFamily="2" charset="2"/>
              <a:buChar char=""/>
            </a:pPr>
            <a:r>
              <a:rPr lang="en-US" altLang="zh-CN" sz="2300" dirty="0" smtClean="0"/>
              <a:t>IBM Watson</a:t>
            </a:r>
          </a:p>
          <a:p>
            <a:pPr lvl="1" eaLnBrk="1">
              <a:buFont typeface="Wingdings" pitchFamily="2" charset="2"/>
              <a:buChar char=""/>
            </a:pPr>
            <a:r>
              <a:rPr lang="en-US" altLang="zh-CN" sz="1900" dirty="0" smtClean="0"/>
              <a:t>Watson</a:t>
            </a:r>
            <a:r>
              <a:rPr lang="zh-CN" altLang="en-US" sz="1900" dirty="0" smtClean="0"/>
              <a:t>在美国电视知识竞赛中击败人类选手。</a:t>
            </a:r>
            <a:r>
              <a:rPr lang="zh-CN" altLang="en-US" sz="1900" dirty="0"/>
              <a:t>目</a:t>
            </a:r>
            <a:r>
              <a:rPr lang="zh-CN" altLang="en-US" sz="1900" dirty="0" smtClean="0"/>
              <a:t>标是今年过医生考试。</a:t>
            </a:r>
            <a:endParaRPr lang="en-US" altLang="zh-CN" sz="1900" dirty="0" smtClean="0"/>
          </a:p>
          <a:p>
            <a:pPr lvl="1" eaLnBrk="1">
              <a:buFont typeface="Wingdings" pitchFamily="2" charset="2"/>
              <a:buChar char=""/>
            </a:pPr>
            <a:r>
              <a:rPr lang="en-US" altLang="zh-CN" sz="1900" dirty="0" smtClean="0"/>
              <a:t>Watson</a:t>
            </a:r>
            <a:r>
              <a:rPr lang="zh-CN" altLang="en-US" sz="1900" dirty="0" smtClean="0"/>
              <a:t>的底层常识核心是两大开源知识图谱：</a:t>
            </a:r>
            <a:r>
              <a:rPr lang="en-US" altLang="zh-CN" sz="1900" dirty="0" err="1" smtClean="0"/>
              <a:t>Yago</a:t>
            </a:r>
            <a:r>
              <a:rPr lang="zh-CN" altLang="en-US" sz="1900" dirty="0" smtClean="0"/>
              <a:t>和</a:t>
            </a:r>
            <a:r>
              <a:rPr lang="en-US" altLang="zh-CN" sz="1900" dirty="0" err="1" smtClean="0"/>
              <a:t>DBpedia</a:t>
            </a:r>
            <a:r>
              <a:rPr lang="zh-CN" altLang="en-US" sz="1900" dirty="0" smtClean="0"/>
              <a:t>。</a:t>
            </a:r>
            <a:endParaRPr lang="en-US" altLang="zh-CN" sz="1900" dirty="0" smtClean="0"/>
          </a:p>
          <a:p>
            <a:pPr eaLnBrk="1">
              <a:buFont typeface="Wingdings" pitchFamily="2" charset="2"/>
              <a:buChar char=""/>
            </a:pPr>
            <a:r>
              <a:rPr lang="zh-CN" altLang="en-US" sz="2400" dirty="0" smtClean="0"/>
              <a:t>维</a:t>
            </a:r>
            <a:r>
              <a:rPr lang="zh-CN" altLang="en-US" sz="2400" dirty="0"/>
              <a:t>基百</a:t>
            </a:r>
            <a:r>
              <a:rPr lang="zh-CN" altLang="en-US" sz="2400" dirty="0" smtClean="0"/>
              <a:t>科提供了大量知识图谱原始数据</a:t>
            </a:r>
            <a:endParaRPr lang="en-US" altLang="zh-CN" sz="2400" dirty="0" smtClean="0"/>
          </a:p>
          <a:p>
            <a:pPr lvl="1" eaLnBrk="1">
              <a:buFont typeface="Wingdings" pitchFamily="2" charset="2"/>
              <a:buChar char=""/>
            </a:pPr>
            <a:r>
              <a:rPr lang="zh-CN" altLang="en-US" sz="2000" dirty="0"/>
              <a:t>英文</a:t>
            </a:r>
            <a:r>
              <a:rPr lang="zh-CN" altLang="en-US" sz="2000" dirty="0" smtClean="0"/>
              <a:t>版有</a:t>
            </a:r>
            <a:r>
              <a:rPr lang="en-US" altLang="zh-CN" sz="2000" dirty="0" smtClean="0"/>
              <a:t>500</a:t>
            </a:r>
            <a:r>
              <a:rPr lang="zh-CN" altLang="en-US" sz="2000" dirty="0" smtClean="0"/>
              <a:t>万篇文章，</a:t>
            </a:r>
            <a:r>
              <a:rPr lang="en-US" altLang="zh-CN" sz="2000" dirty="0" smtClean="0"/>
              <a:t>80</a:t>
            </a:r>
            <a:r>
              <a:rPr lang="zh-CN" altLang="en-US" sz="2000" dirty="0" smtClean="0"/>
              <a:t>万个分类。</a:t>
            </a:r>
            <a:endParaRPr lang="en-US" altLang="zh-CN" sz="2000" dirty="0" smtClean="0"/>
          </a:p>
          <a:p>
            <a:pPr eaLnBrk="1">
              <a:buFont typeface="Wingdings" pitchFamily="2" charset="2"/>
              <a:buChar char=""/>
            </a:pPr>
            <a:r>
              <a:rPr lang="zh-CN" altLang="en-US" sz="2400" dirty="0" smtClean="0"/>
              <a:t>常识知识图谱（</a:t>
            </a:r>
            <a:r>
              <a:rPr lang="en-US" altLang="zh-CN" sz="2400" dirty="0" smtClean="0"/>
              <a:t>Common sense</a:t>
            </a:r>
            <a:r>
              <a:rPr lang="zh-CN" altLang="en-US" sz="2400" dirty="0" smtClean="0"/>
              <a:t>，</a:t>
            </a:r>
            <a:r>
              <a:rPr lang="en-US" altLang="zh-CN" sz="2400" dirty="0" smtClean="0"/>
              <a:t>General Knowledge</a:t>
            </a:r>
            <a:r>
              <a:rPr lang="zh-CN" altLang="en-US" sz="2400" dirty="0" smtClean="0"/>
              <a:t>）也称本体（</a:t>
            </a:r>
            <a:r>
              <a:rPr lang="en-US" altLang="zh-CN" sz="2400" dirty="0"/>
              <a:t>O</a:t>
            </a:r>
            <a:r>
              <a:rPr lang="en-US" altLang="zh-CN" sz="2400" dirty="0" smtClean="0"/>
              <a:t>ntology)</a:t>
            </a:r>
            <a:endParaRPr lang="en-US" altLang="zh-CN" sz="2400" dirty="0"/>
          </a:p>
          <a:p>
            <a:pPr lvl="1" eaLnBrk="1">
              <a:buFont typeface="Wingdings" pitchFamily="2" charset="2"/>
              <a:buChar char=""/>
            </a:pPr>
            <a:r>
              <a:rPr lang="en-US" altLang="zh-CN" sz="2000" dirty="0" err="1" smtClean="0"/>
              <a:t>Yago</a:t>
            </a:r>
            <a:r>
              <a:rPr lang="zh-CN" altLang="en-US" sz="2000" dirty="0" smtClean="0"/>
              <a:t>，</a:t>
            </a:r>
            <a:r>
              <a:rPr lang="en-US" altLang="zh-CN" sz="2000" dirty="0" smtClean="0"/>
              <a:t>Freebase</a:t>
            </a:r>
            <a:r>
              <a:rPr lang="zh-CN" altLang="en-US" sz="2000" dirty="0" smtClean="0"/>
              <a:t>， </a:t>
            </a:r>
            <a:r>
              <a:rPr lang="en-US" altLang="zh-CN" sz="2000" dirty="0" err="1" smtClean="0"/>
              <a:t>DBpedia</a:t>
            </a:r>
            <a:r>
              <a:rPr lang="zh-CN" altLang="en-US" sz="2000" dirty="0" smtClean="0"/>
              <a:t>， </a:t>
            </a:r>
            <a:r>
              <a:rPr lang="en-US" altLang="zh-CN" sz="2000" dirty="0" err="1" smtClean="0"/>
              <a:t>Cyc</a:t>
            </a:r>
            <a:r>
              <a:rPr lang="zh-CN" altLang="en-US" sz="2000" dirty="0" smtClean="0"/>
              <a:t>， </a:t>
            </a:r>
            <a:r>
              <a:rPr lang="en-US" altLang="zh-CN" sz="2000" dirty="0" err="1" smtClean="0"/>
              <a:t>Wikidata</a:t>
            </a:r>
            <a:r>
              <a:rPr lang="zh-CN" altLang="en-US" sz="2000" dirty="0" smtClean="0"/>
              <a:t> </a:t>
            </a:r>
            <a:endParaRPr lang="zh-CN" altLang="en-US" sz="2000" dirty="0"/>
          </a:p>
          <a:p>
            <a:pPr marL="825500" lvl="2" indent="0" eaLnBrk="1"/>
            <a:endParaRPr lang="zh-CN" altLang="en-US" sz="1500"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什么是本体</a:t>
            </a:r>
            <a:r>
              <a:rPr lang="en-US" altLang="zh-CN" sz="4400" dirty="0" smtClean="0">
                <a:cs typeface="Arial" pitchFamily="34" charset="0"/>
              </a:rPr>
              <a:t>Ontology</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7975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en-US" altLang="zh-CN" sz="2800" dirty="0" smtClean="0"/>
              <a:t>Ontology</a:t>
            </a:r>
            <a:r>
              <a:rPr lang="zh-CN" altLang="en-US" sz="2800" dirty="0" smtClean="0"/>
              <a:t>本体论是哲学的基本概念</a:t>
            </a:r>
            <a:endParaRPr lang="en-US" altLang="zh-CN" sz="2800" dirty="0" smtClean="0"/>
          </a:p>
          <a:p>
            <a:pPr lvl="1" eaLnBrk="1"/>
            <a:r>
              <a:rPr lang="zh-CN" altLang="en-US" sz="2000" dirty="0" smtClean="0"/>
              <a:t>  所有西方语言都有这个概念 </a:t>
            </a:r>
            <a:r>
              <a:rPr lang="en-US" altLang="zh-CN" sz="2000" dirty="0" smtClean="0"/>
              <a:t>Being</a:t>
            </a:r>
          </a:p>
          <a:p>
            <a:pPr eaLnBrk="1">
              <a:buFont typeface="Wingdings" pitchFamily="2" charset="2"/>
              <a:buChar char=""/>
            </a:pPr>
            <a:r>
              <a:rPr lang="zh-CN" altLang="en-US" sz="2800" dirty="0" smtClean="0"/>
              <a:t>维基百科的定义</a:t>
            </a:r>
            <a:endParaRPr lang="en-US" altLang="zh-CN" sz="2800" dirty="0" smtClean="0"/>
          </a:p>
          <a:p>
            <a:r>
              <a:rPr lang="en-US" altLang="zh-CN" sz="2400" dirty="0" smtClean="0"/>
              <a:t>         In computer science and information science, an ontology is a </a:t>
            </a:r>
            <a:r>
              <a:rPr lang="en-US" altLang="zh-CN" sz="2400" b="1" dirty="0" smtClean="0"/>
              <a:t>formal naming and definition of the types, properties, and interrelationships of the entities</a:t>
            </a:r>
            <a:r>
              <a:rPr lang="en-US" altLang="zh-CN" sz="2400" dirty="0" smtClean="0"/>
              <a:t> that really or fundamentally exist for </a:t>
            </a:r>
            <a:r>
              <a:rPr lang="en-US" altLang="zh-CN" sz="2400" b="1" dirty="0" smtClean="0"/>
              <a:t>a particular domain</a:t>
            </a:r>
            <a:r>
              <a:rPr lang="en-US" altLang="zh-CN" sz="2400" dirty="0" smtClean="0"/>
              <a:t> of discourse. It is thus a practical application of philosophical ontology, with a taxonomy.</a:t>
            </a:r>
            <a:endParaRPr lang="zh-CN" altLang="en-US" sz="2400" dirty="0" smtClean="0"/>
          </a:p>
          <a:p>
            <a:pPr lvl="1" eaLnBrk="1"/>
            <a:endParaRPr lang="en-US" altLang="zh-CN" sz="2000" dirty="0" smtClean="0"/>
          </a:p>
          <a:p>
            <a:pPr marL="417830" lvl="1" indent="-313055" eaLnBrk="1">
              <a:spcAft>
                <a:spcPts val="1425"/>
              </a:spcAft>
              <a:buFont typeface="Wingdings" pitchFamily="2" charset="2"/>
              <a:buChar char=""/>
            </a:pPr>
            <a:r>
              <a:rPr lang="zh-CN" altLang="en-US" dirty="0" smtClean="0"/>
              <a:t>本体库是由</a:t>
            </a:r>
            <a:r>
              <a:rPr lang="en-US" altLang="zh-CN" dirty="0" err="1" smtClean="0"/>
              <a:t>class,property,instance</a:t>
            </a:r>
            <a:r>
              <a:rPr lang="zh-CN" altLang="en-US" dirty="0" smtClean="0"/>
              <a:t>组成</a:t>
            </a:r>
            <a:endParaRPr lang="en-US" altLang="zh-CN" dirty="0" smtClean="0"/>
          </a:p>
          <a:p>
            <a:pPr lvl="1" eaLnBrk="1"/>
            <a:r>
              <a:rPr lang="zh-CN" altLang="en-US" sz="2000" dirty="0" smtClean="0"/>
              <a:t>    类，属性，实例在</a:t>
            </a:r>
            <a:r>
              <a:rPr lang="en-US" altLang="zh-CN" sz="2000" dirty="0" err="1" smtClean="0"/>
              <a:t>OWl</a:t>
            </a:r>
            <a:r>
              <a:rPr lang="zh-CN" altLang="en-US" sz="2000" dirty="0" smtClean="0"/>
              <a:t>里是统称为</a:t>
            </a:r>
            <a:r>
              <a:rPr lang="en-US" altLang="zh-CN" sz="2000" dirty="0" smtClean="0"/>
              <a:t>entity</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知识表示和知识图谱</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zh-CN" altLang="en-US" sz="2300" dirty="0" smtClean="0"/>
              <a:t>在知识图谱里，本</a:t>
            </a:r>
            <a:r>
              <a:rPr lang="zh-CN" altLang="en-US" sz="2300" dirty="0"/>
              <a:t>体是定义了关系 </a:t>
            </a:r>
            <a:r>
              <a:rPr lang="zh-CN" altLang="en-US" sz="2300" dirty="0" smtClean="0"/>
              <a:t>的</a:t>
            </a:r>
            <a:r>
              <a:rPr lang="zh-CN" altLang="en-US" sz="2300" dirty="0"/>
              <a:t>一组领域词汇 </a:t>
            </a:r>
            <a:r>
              <a:rPr lang="en-US" altLang="zh-CN" sz="2300" dirty="0"/>
              <a:t>(entities) </a:t>
            </a:r>
          </a:p>
          <a:p>
            <a:pPr marL="104775" indent="0" eaLnBrk="1"/>
            <a:r>
              <a:rPr lang="en-US" altLang="zh-CN" sz="2300" dirty="0" smtClean="0"/>
              <a:t>	▶</a:t>
            </a:r>
            <a:r>
              <a:rPr lang="zh-CN" altLang="en-US" sz="2000" dirty="0" smtClean="0"/>
              <a:t>类和类的关系：</a:t>
            </a:r>
            <a:r>
              <a:rPr lang="en-US" altLang="zh-CN" sz="2000" dirty="0" smtClean="0"/>
              <a:t> </a:t>
            </a:r>
            <a:r>
              <a:rPr lang="en-US" altLang="zh-CN" sz="2000" dirty="0" err="1"/>
              <a:t>TBox</a:t>
            </a:r>
            <a:r>
              <a:rPr lang="en-US" altLang="zh-CN" sz="2000" dirty="0"/>
              <a:t> </a:t>
            </a:r>
            <a:r>
              <a:rPr lang="zh-CN" altLang="en-US" sz="2000" dirty="0" smtClean="0"/>
              <a:t> </a:t>
            </a:r>
            <a:r>
              <a:rPr lang="en-US" altLang="zh-CN" sz="2000" dirty="0"/>
              <a:t>(</a:t>
            </a:r>
            <a:r>
              <a:rPr lang="en-US" altLang="zh-CN" sz="2000" dirty="0" err="1"/>
              <a:t>subClassOf</a:t>
            </a:r>
            <a:r>
              <a:rPr lang="en-US" altLang="zh-CN" sz="2000" dirty="0"/>
              <a:t>, </a:t>
            </a:r>
            <a:r>
              <a:rPr lang="en-US" altLang="zh-CN" sz="2000" dirty="0" err="1" smtClean="0"/>
              <a:t>objectProperty</a:t>
            </a:r>
            <a:r>
              <a:rPr lang="en-US" altLang="zh-CN" sz="2000" dirty="0" smtClean="0"/>
              <a:t>) </a:t>
            </a:r>
          </a:p>
          <a:p>
            <a:pPr marL="104775" indent="0" algn="ctr" eaLnBrk="1"/>
            <a:r>
              <a:rPr lang="zh-CN" altLang="en-US" sz="2000" dirty="0" smtClean="0"/>
              <a:t>动作演员⊑演员⊑艺术家⊑人</a:t>
            </a:r>
            <a:endParaRPr lang="en-US" altLang="zh-CN" sz="2000" dirty="0" smtClean="0"/>
          </a:p>
          <a:p>
            <a:pPr marL="104775" indent="0" eaLnBrk="1"/>
            <a:r>
              <a:rPr lang="en-US" altLang="zh-CN" sz="2000" dirty="0" smtClean="0"/>
              <a:t>	▶ </a:t>
            </a:r>
            <a:r>
              <a:rPr lang="zh-CN" altLang="en-US" sz="2000" dirty="0"/>
              <a:t>实例和类的关系：</a:t>
            </a:r>
            <a:r>
              <a:rPr lang="en-US" altLang="zh-CN" sz="2000" dirty="0" err="1"/>
              <a:t>ABox</a:t>
            </a:r>
            <a:r>
              <a:rPr lang="en-US" altLang="zh-CN" sz="2000" dirty="0"/>
              <a:t> </a:t>
            </a:r>
            <a:r>
              <a:rPr lang="zh-CN" altLang="en-US" sz="2000" dirty="0" smtClean="0"/>
              <a:t> </a:t>
            </a:r>
            <a:r>
              <a:rPr lang="en-US" altLang="zh-CN" sz="2000" dirty="0"/>
              <a:t>(</a:t>
            </a:r>
            <a:r>
              <a:rPr lang="en-US" altLang="zh-CN" sz="2000" dirty="0" err="1" smtClean="0"/>
              <a:t>typeOf</a:t>
            </a:r>
            <a:r>
              <a:rPr lang="en-US" altLang="zh-CN" sz="2000" dirty="0" smtClean="0"/>
              <a:t>)</a:t>
            </a:r>
          </a:p>
          <a:p>
            <a:pPr marL="104775" indent="0" algn="ctr" eaLnBrk="1"/>
            <a:r>
              <a:rPr lang="zh-CN" altLang="en-US" sz="2000" dirty="0"/>
              <a:t>牛</a:t>
            </a:r>
            <a:r>
              <a:rPr lang="zh-CN" altLang="en-US" sz="2000" dirty="0" smtClean="0"/>
              <a:t>顿是物理学家</a:t>
            </a:r>
            <a:endParaRPr lang="en-US" altLang="zh-CN" sz="2000" dirty="0" smtClean="0"/>
          </a:p>
          <a:p>
            <a:pPr marL="104775" indent="0" eaLnBrk="1"/>
            <a:r>
              <a:rPr lang="en-US" altLang="zh-CN" sz="2000" dirty="0" smtClean="0"/>
              <a:t>	▶ </a:t>
            </a:r>
            <a:r>
              <a:rPr lang="en-US" altLang="zh-CN" sz="2000" dirty="0" err="1"/>
              <a:t>RBox</a:t>
            </a:r>
            <a:r>
              <a:rPr lang="en-US" altLang="zh-CN" sz="2000" dirty="0"/>
              <a:t> </a:t>
            </a:r>
            <a:r>
              <a:rPr lang="zh-CN" altLang="en-US" sz="2000" dirty="0"/>
              <a:t>关系的关系 </a:t>
            </a:r>
            <a:r>
              <a:rPr lang="en-US" altLang="zh-CN" sz="2000" dirty="0"/>
              <a:t>(Property Chains, etc.) </a:t>
            </a:r>
            <a:endParaRPr lang="en-US" altLang="zh-CN" sz="2000" dirty="0" smtClean="0"/>
          </a:p>
          <a:p>
            <a:pPr marL="104775" indent="0" eaLnBrk="1"/>
            <a:endParaRPr lang="en-US" altLang="zh-CN" sz="2300" dirty="0" smtClean="0"/>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描述逻辑</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marL="104775" indent="0" eaLnBrk="1"/>
            <a:r>
              <a:rPr lang="en-US" altLang="zh-CN" sz="2300" dirty="0"/>
              <a:t>▶ </a:t>
            </a:r>
            <a:r>
              <a:rPr lang="en-US" altLang="zh-CN" sz="2300" dirty="0" err="1"/>
              <a:t>TBox</a:t>
            </a:r>
            <a:r>
              <a:rPr lang="en-US" altLang="zh-CN" sz="2300" dirty="0"/>
              <a:t> </a:t>
            </a:r>
            <a:endParaRPr lang="en-US" altLang="zh-CN" sz="2300" dirty="0" smtClean="0"/>
          </a:p>
          <a:p>
            <a:pPr marL="104775" indent="0" algn="ctr" eaLnBrk="1"/>
            <a:r>
              <a:rPr lang="zh-CN" altLang="en-US" sz="1800" dirty="0" smtClean="0"/>
              <a:t> 描</a:t>
            </a:r>
            <a:r>
              <a:rPr lang="zh-CN" altLang="en-US" sz="1800" dirty="0"/>
              <a:t>述逻</a:t>
            </a:r>
            <a:r>
              <a:rPr lang="zh-CN" altLang="en-US" sz="1800" dirty="0" smtClean="0"/>
              <a:t>辑表达式：</a:t>
            </a:r>
            <a:endParaRPr lang="en-US" altLang="zh-CN" sz="1800" dirty="0" smtClean="0"/>
          </a:p>
          <a:p>
            <a:pPr marL="104775" indent="0" algn="ctr" eaLnBrk="1"/>
            <a:r>
              <a:rPr lang="zh-CN" altLang="en-US" sz="1600" dirty="0" smtClean="0"/>
              <a:t>律师事务所 ⊑ </a:t>
            </a:r>
            <a:r>
              <a:rPr lang="zh-CN" altLang="en-US" sz="1600" dirty="0"/>
              <a:t>公司 </a:t>
            </a:r>
            <a:r>
              <a:rPr lang="zh-CN" altLang="en-US" sz="1600" dirty="0" smtClean="0"/>
              <a:t>⊑ 组织 ⊑ </a:t>
            </a:r>
            <a:r>
              <a:rPr lang="en-US" altLang="zh-CN" sz="1600" dirty="0" smtClean="0"/>
              <a:t>Agent</a:t>
            </a:r>
            <a:r>
              <a:rPr lang="zh-CN" altLang="en-US" sz="1600" dirty="0"/>
              <a:t> </a:t>
            </a:r>
            <a:r>
              <a:rPr lang="zh-CN" altLang="en-US" sz="1600" dirty="0" smtClean="0"/>
              <a:t>⊑ </a:t>
            </a:r>
            <a:r>
              <a:rPr lang="en-US" altLang="zh-CN" sz="1600" dirty="0" smtClean="0"/>
              <a:t>Thing</a:t>
            </a:r>
          </a:p>
          <a:p>
            <a:pPr marL="104775" indent="0" algn="ctr" eaLnBrk="1"/>
            <a:r>
              <a:rPr lang="zh-CN" altLang="en-US" sz="1800" dirty="0"/>
              <a:t>一阶逻</a:t>
            </a:r>
            <a:r>
              <a:rPr lang="zh-CN" altLang="en-US" sz="1800" dirty="0" smtClean="0"/>
              <a:t>辑表达式：</a:t>
            </a:r>
            <a:endParaRPr lang="en-US" altLang="zh-CN" sz="1800" dirty="0" smtClean="0"/>
          </a:p>
          <a:p>
            <a:pPr marL="104775" indent="0" algn="ctr" eaLnBrk="1"/>
            <a:r>
              <a:rPr lang="en-US" altLang="zh-CN" sz="1800" dirty="0" err="1" smtClean="0"/>
              <a:t>Lawfirm</a:t>
            </a:r>
            <a:r>
              <a:rPr lang="en-US" altLang="zh-CN" sz="1800" dirty="0" smtClean="0"/>
              <a:t>(x)</a:t>
            </a:r>
            <a:r>
              <a:rPr lang="zh-CN" altLang="en-US" sz="1800" dirty="0" smtClean="0"/>
              <a:t> → </a:t>
            </a:r>
            <a:r>
              <a:rPr lang="en-US" altLang="zh-CN" sz="1800" dirty="0" smtClean="0"/>
              <a:t>Company(x), Company(x) </a:t>
            </a:r>
            <a:r>
              <a:rPr lang="zh-CN" altLang="en-US" sz="1800" dirty="0" smtClean="0"/>
              <a:t>→ </a:t>
            </a:r>
            <a:r>
              <a:rPr lang="en-US" altLang="zh-CN" sz="1800" dirty="0" smtClean="0"/>
              <a:t>Agent(x) , Agent(x)</a:t>
            </a:r>
            <a:r>
              <a:rPr lang="zh-CN" altLang="en-US" sz="1800" dirty="0" smtClean="0"/>
              <a:t>→ </a:t>
            </a:r>
            <a:r>
              <a:rPr lang="en-US" altLang="zh-CN" sz="1800" dirty="0" smtClean="0"/>
              <a:t>Thing(x)</a:t>
            </a:r>
          </a:p>
          <a:p>
            <a:pPr marL="104775" indent="0" eaLnBrk="1"/>
            <a:r>
              <a:rPr lang="en-US" altLang="zh-CN" sz="2300" dirty="0"/>
              <a:t>▶ </a:t>
            </a:r>
            <a:r>
              <a:rPr lang="en-US" altLang="zh-CN" sz="2300" dirty="0" err="1" smtClean="0"/>
              <a:t>ABox</a:t>
            </a:r>
            <a:endParaRPr lang="en-US" altLang="zh-CN" sz="2300" dirty="0" smtClean="0"/>
          </a:p>
          <a:p>
            <a:pPr marL="104775" indent="0" algn="ctr" eaLnBrk="1"/>
            <a:r>
              <a:rPr lang="zh-CN" altLang="en-US" sz="1600" dirty="0" smtClean="0"/>
              <a:t>牛顿是物理学家：</a:t>
            </a:r>
            <a:endParaRPr lang="en-US" altLang="zh-CN" sz="1600" dirty="0" smtClean="0"/>
          </a:p>
          <a:p>
            <a:pPr marL="104775" indent="0" algn="ctr" eaLnBrk="1"/>
            <a:r>
              <a:rPr lang="en-US" altLang="zh-CN" sz="1600" dirty="0" smtClean="0"/>
              <a:t>Physicist(Newton)</a:t>
            </a:r>
          </a:p>
          <a:p>
            <a:pPr marL="104775" indent="0" eaLnBrk="1"/>
            <a:r>
              <a:rPr lang="en-US" altLang="zh-CN" sz="2300" dirty="0" smtClean="0"/>
              <a:t>▶ </a:t>
            </a:r>
            <a:r>
              <a:rPr lang="en-US" altLang="zh-CN" sz="2300" dirty="0" err="1"/>
              <a:t>RBox</a:t>
            </a:r>
            <a:r>
              <a:rPr lang="en-US" altLang="zh-CN" sz="2300" dirty="0"/>
              <a:t> </a:t>
            </a:r>
            <a:endParaRPr lang="en-US" altLang="zh-CN" sz="2300" dirty="0" smtClean="0"/>
          </a:p>
          <a:p>
            <a:pPr marL="104775" indent="0" algn="ctr" eaLnBrk="1"/>
            <a:r>
              <a:rPr lang="zh-CN" altLang="en-US" sz="1800" dirty="0"/>
              <a:t>描</a:t>
            </a:r>
            <a:r>
              <a:rPr lang="zh-CN" altLang="en-US" sz="1800" dirty="0" smtClean="0"/>
              <a:t>述逻辑</a:t>
            </a:r>
            <a:r>
              <a:rPr lang="zh-CN" altLang="en-US" sz="1800" dirty="0"/>
              <a:t>表达</a:t>
            </a:r>
            <a:r>
              <a:rPr lang="zh-CN" altLang="en-US" sz="1800" dirty="0" smtClean="0"/>
              <a:t>式：</a:t>
            </a:r>
            <a:endParaRPr lang="en-US" altLang="zh-CN" sz="1800" dirty="0" smtClean="0"/>
          </a:p>
          <a:p>
            <a:pPr marL="104775" indent="0" algn="ctr" eaLnBrk="1"/>
            <a:r>
              <a:rPr lang="en-US" altLang="zh-CN" sz="1600" dirty="0" err="1" smtClean="0"/>
              <a:t>hasFather</a:t>
            </a:r>
            <a:r>
              <a:rPr lang="en-US" altLang="zh-CN" sz="1600" dirty="0" smtClean="0"/>
              <a:t> ◦ </a:t>
            </a:r>
            <a:r>
              <a:rPr lang="en-US" altLang="zh-CN" sz="1600" dirty="0" err="1" smtClean="0"/>
              <a:t>hasFather</a:t>
            </a:r>
            <a:r>
              <a:rPr lang="en-US" altLang="zh-CN" sz="1600" dirty="0" smtClean="0"/>
              <a:t> ⊑ </a:t>
            </a:r>
            <a:r>
              <a:rPr lang="en-US" altLang="zh-CN" sz="1600" dirty="0" err="1" smtClean="0"/>
              <a:t>hasGrandFather</a:t>
            </a:r>
            <a:r>
              <a:rPr lang="en-US" altLang="zh-CN" sz="1600" dirty="0" smtClean="0"/>
              <a:t> </a:t>
            </a:r>
          </a:p>
          <a:p>
            <a:pPr marL="104775" indent="0" algn="ctr" eaLnBrk="1"/>
            <a:r>
              <a:rPr lang="zh-CN" altLang="en-US" sz="1800" dirty="0"/>
              <a:t>一阶逻</a:t>
            </a:r>
            <a:r>
              <a:rPr lang="zh-CN" altLang="en-US" sz="1800" dirty="0" smtClean="0"/>
              <a:t>辑表达式：</a:t>
            </a:r>
            <a:endParaRPr lang="en-US" altLang="zh-CN" sz="1800" dirty="0" smtClean="0"/>
          </a:p>
          <a:p>
            <a:pPr marL="104775" indent="0" algn="ctr" eaLnBrk="1"/>
            <a:r>
              <a:rPr lang="en-US" altLang="zh-CN" sz="1600" dirty="0" err="1"/>
              <a:t>hasFather</a:t>
            </a:r>
            <a:r>
              <a:rPr lang="en-US" altLang="zh-CN" sz="1600" dirty="0"/>
              <a:t>(x, </a:t>
            </a:r>
            <a:r>
              <a:rPr lang="en-US" altLang="zh-CN" sz="1600" dirty="0" smtClean="0"/>
              <a:t>y ) ∧ </a:t>
            </a:r>
            <a:r>
              <a:rPr lang="en-US" altLang="zh-CN" sz="1600" dirty="0" err="1" smtClean="0"/>
              <a:t>hasFather</a:t>
            </a:r>
            <a:r>
              <a:rPr lang="en-US" altLang="zh-CN" sz="1600" dirty="0" smtClean="0"/>
              <a:t>(y, z) → </a:t>
            </a:r>
            <a:r>
              <a:rPr lang="en-US" altLang="zh-CN" sz="1600" dirty="0" err="1" smtClean="0"/>
              <a:t>hasGrandFather</a:t>
            </a:r>
            <a:r>
              <a:rPr lang="en-US" altLang="zh-CN" sz="1600" dirty="0" smtClean="0"/>
              <a:t>(y, z</a:t>
            </a:r>
            <a:r>
              <a:rPr lang="en-US" altLang="zh-CN" sz="1600" dirty="0"/>
              <a:t>) </a:t>
            </a:r>
            <a:endParaRPr lang="en-US" altLang="zh-CN" sz="1600" dirty="0" smtClean="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xpertf.jpg"/>
          <p:cNvPicPr>
            <a:picLocks noChangeAspect="1"/>
          </p:cNvPicPr>
          <p:nvPr/>
        </p:nvPicPr>
        <p:blipFill>
          <a:blip r:embed="rId3" cstate="print"/>
          <a:stretch>
            <a:fillRect/>
          </a:stretch>
        </p:blipFill>
        <p:spPr>
          <a:xfrm>
            <a:off x="0" y="1769246"/>
            <a:ext cx="10080625" cy="402118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1262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38880" rIns="0" bIns="0" anchor="ctr"/>
          <a:lstStyle>
            <a:lvl1pPr defTabSz="-635">
              <a:lnSpc>
                <a:spcPct val="93000"/>
              </a:lnSpc>
              <a:spcAft>
                <a:spcPts val="142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itchFamily="34" charset="0"/>
                <a:ea typeface="Microsoft YaHei" pitchFamily="34" charset="-122"/>
              </a:defRPr>
            </a:lvl1pPr>
            <a:lvl2pPr defTabSz="-635">
              <a:lnSpc>
                <a:spcPct val="93000"/>
              </a:lnSpc>
              <a:spcAft>
                <a:spcPts val="114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itchFamily="34" charset="0"/>
                <a:ea typeface="Microsoft YaHei" pitchFamily="34" charset="-122"/>
              </a:defRPr>
            </a:lvl9pPr>
          </a:lstStyle>
          <a:p>
            <a:pPr algn="ctr" eaLnBrk="1">
              <a:spcAft>
                <a:spcPct val="0"/>
              </a:spcAft>
              <a:buClrTx/>
              <a:buFontTx/>
              <a:buNone/>
            </a:pPr>
            <a:r>
              <a:rPr lang="zh-CN" altLang="en-US" sz="4400" dirty="0" smtClean="0">
                <a:cs typeface="Arial" pitchFamily="34" charset="0"/>
              </a:rPr>
              <a:t>知识图谱的语言</a:t>
            </a:r>
            <a:endParaRPr lang="zh-CN" altLang="en-US" sz="4400" dirty="0">
              <a:cs typeface="Arial" pitchFamily="34" charset="0"/>
            </a:endParaRPr>
          </a:p>
        </p:txBody>
      </p:sp>
      <p:sp>
        <p:nvSpPr>
          <p:cNvPr id="13315" name="Text Box 2"/>
          <p:cNvSpPr txBox="1">
            <a:spLocks noChangeArrowheads="1"/>
          </p:cNvSpPr>
          <p:nvPr/>
        </p:nvSpPr>
        <p:spPr bwMode="auto">
          <a:xfrm>
            <a:off x="501650" y="1563688"/>
            <a:ext cx="9070975" cy="5508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28080" rIns="0" bIns="0"/>
          <a:lstStyle>
            <a:lvl1pPr marL="417830" indent="-313055" defTabSz="-635">
              <a:lnSpc>
                <a:spcPct val="93000"/>
              </a:lnSpc>
              <a:spcAft>
                <a:spcPts val="142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3200">
                <a:solidFill>
                  <a:srgbClr val="000000"/>
                </a:solidFill>
                <a:latin typeface="Arial" pitchFamily="34" charset="0"/>
                <a:ea typeface="Microsoft YaHei" pitchFamily="34" charset="-122"/>
              </a:defRPr>
            </a:lvl1pPr>
            <a:lvl2pPr marL="817880" indent="-317500" defTabSz="-635">
              <a:lnSpc>
                <a:spcPct val="93000"/>
              </a:lnSpc>
              <a:spcAft>
                <a:spcPts val="114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800">
                <a:solidFill>
                  <a:srgbClr val="000000"/>
                </a:solidFill>
                <a:latin typeface="Arial" pitchFamily="34" charset="0"/>
                <a:ea typeface="Microsoft YaHei" pitchFamily="34" charset="-122"/>
              </a:defRPr>
            </a:lvl2pPr>
            <a:lvl3pPr defTabSz="-635">
              <a:lnSpc>
                <a:spcPct val="93000"/>
              </a:lnSpc>
              <a:spcAft>
                <a:spcPts val="85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400">
                <a:solidFill>
                  <a:srgbClr val="000000"/>
                </a:solidFill>
                <a:latin typeface="Arial" pitchFamily="34" charset="0"/>
                <a:ea typeface="Microsoft YaHei" pitchFamily="34" charset="-122"/>
              </a:defRPr>
            </a:lvl3pPr>
            <a:lvl4pPr defTabSz="-635">
              <a:lnSpc>
                <a:spcPct val="93000"/>
              </a:lnSpc>
              <a:spcAft>
                <a:spcPts val="575"/>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4pPr>
            <a:lvl5pPr defTabSz="-635">
              <a:lnSpc>
                <a:spcPct val="93000"/>
              </a:lnSpc>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ts val="290"/>
              </a:spcAft>
              <a:buClr>
                <a:srgbClr val="000000"/>
              </a:buClr>
              <a:buSzPct val="100000"/>
              <a:buFont typeface="Times New Roman" pitchFamily="18" charset="0"/>
              <a:tabLst>
                <a:tab pos="417195" algn="l"/>
                <a:tab pos="874395" algn="l"/>
                <a:tab pos="1331595" algn="l"/>
                <a:tab pos="1788795" algn="l"/>
                <a:tab pos="2245995" algn="l"/>
                <a:tab pos="2703195" algn="l"/>
                <a:tab pos="3160395" algn="l"/>
                <a:tab pos="3617595" algn="l"/>
                <a:tab pos="4074795" algn="l"/>
                <a:tab pos="4531995" algn="l"/>
                <a:tab pos="4989195" algn="l"/>
                <a:tab pos="5446395" algn="l"/>
                <a:tab pos="5903595" algn="l"/>
                <a:tab pos="6360795" algn="l"/>
                <a:tab pos="6817995" algn="l"/>
                <a:tab pos="7275195" algn="l"/>
                <a:tab pos="7732395" algn="l"/>
                <a:tab pos="8189595" algn="l"/>
                <a:tab pos="8646795" algn="l"/>
                <a:tab pos="9103995" algn="l"/>
                <a:tab pos="9561195" algn="l"/>
              </a:tabLst>
              <a:defRPr sz="2000">
                <a:solidFill>
                  <a:srgbClr val="000000"/>
                </a:solidFill>
                <a:latin typeface="Arial" pitchFamily="34" charset="0"/>
                <a:ea typeface="Microsoft YaHei" pitchFamily="34" charset="-122"/>
              </a:defRPr>
            </a:lvl9pPr>
          </a:lstStyle>
          <a:p>
            <a:pPr eaLnBrk="1">
              <a:buFont typeface="Wingdings" pitchFamily="2" charset="2"/>
              <a:buChar char=""/>
            </a:pPr>
            <a:r>
              <a:rPr lang="en-US" altLang="zh-CN" sz="2300" dirty="0"/>
              <a:t>RDF </a:t>
            </a:r>
            <a:r>
              <a:rPr lang="zh-CN" altLang="en-US" sz="2300" dirty="0"/>
              <a:t>（</a:t>
            </a:r>
            <a:r>
              <a:rPr lang="en-US" altLang="zh-CN" sz="2300" dirty="0"/>
              <a:t>Resource Definition Framework</a:t>
            </a:r>
            <a:r>
              <a:rPr lang="zh-CN" altLang="en-US" sz="2300" dirty="0" smtClean="0"/>
              <a:t>）</a:t>
            </a:r>
            <a:endParaRPr lang="en-US" altLang="zh-CN" sz="2300" dirty="0" smtClean="0"/>
          </a:p>
          <a:p>
            <a:pPr lvl="1" eaLnBrk="1">
              <a:buFont typeface="Wingdings" pitchFamily="2" charset="2"/>
              <a:buChar char=""/>
            </a:pPr>
            <a:r>
              <a:rPr lang="en-US" altLang="zh-CN" sz="1900" dirty="0" smtClean="0"/>
              <a:t>XML</a:t>
            </a:r>
            <a:r>
              <a:rPr lang="zh-CN" altLang="en-US" sz="1900" dirty="0" smtClean="0"/>
              <a:t>语言</a:t>
            </a:r>
            <a:endParaRPr lang="en-US" altLang="zh-CN" sz="1900" dirty="0" smtClean="0"/>
          </a:p>
          <a:p>
            <a:pPr lvl="1" eaLnBrk="1">
              <a:buFont typeface="Wingdings" pitchFamily="2" charset="2"/>
              <a:buChar char=""/>
            </a:pPr>
            <a:r>
              <a:rPr lang="zh-CN" altLang="en-US" sz="1900" dirty="0" smtClean="0"/>
              <a:t>实</a:t>
            </a:r>
            <a:r>
              <a:rPr lang="zh-CN" altLang="en-US" sz="1900" dirty="0"/>
              <a:t>体</a:t>
            </a:r>
            <a:endParaRPr lang="en-US" altLang="zh-CN" sz="1900" dirty="0"/>
          </a:p>
          <a:p>
            <a:pPr eaLnBrk="1">
              <a:buFont typeface="Wingdings" pitchFamily="2" charset="2"/>
              <a:buChar char=""/>
            </a:pPr>
            <a:r>
              <a:rPr lang="en-US" altLang="zh-CN" sz="2300" dirty="0"/>
              <a:t>RDFS </a:t>
            </a:r>
            <a:r>
              <a:rPr lang="zh-CN" altLang="en-US" sz="2300" dirty="0"/>
              <a:t>（</a:t>
            </a:r>
            <a:r>
              <a:rPr lang="en-US" altLang="zh-CN" sz="2300" dirty="0"/>
              <a:t>RDF Schema</a:t>
            </a:r>
            <a:r>
              <a:rPr lang="zh-CN" altLang="en-US" sz="2300" dirty="0" smtClean="0"/>
              <a:t>）</a:t>
            </a:r>
            <a:endParaRPr lang="en-US" altLang="zh-CN" sz="2300" dirty="0" smtClean="0"/>
          </a:p>
          <a:p>
            <a:pPr lvl="1" eaLnBrk="1">
              <a:buFont typeface="Wingdings" pitchFamily="2" charset="2"/>
              <a:buChar char=""/>
            </a:pPr>
            <a:r>
              <a:rPr lang="zh-CN" altLang="en-US" sz="1900" dirty="0" smtClean="0"/>
              <a:t>类，</a:t>
            </a:r>
            <a:r>
              <a:rPr lang="en-US" altLang="zh-CN" sz="1900" dirty="0" smtClean="0"/>
              <a:t>Schema/Terminology</a:t>
            </a:r>
          </a:p>
          <a:p>
            <a:pPr lvl="2" eaLnBrk="1">
              <a:buFont typeface="Wingdings" pitchFamily="2" charset="2"/>
              <a:buChar char=""/>
            </a:pPr>
            <a:r>
              <a:rPr lang="en-US" altLang="zh-CN" sz="1500" dirty="0" err="1"/>
              <a:t>mo:SoloMusicArtist</a:t>
            </a:r>
            <a:r>
              <a:rPr lang="en-US" altLang="zh-CN" sz="1500" dirty="0"/>
              <a:t>  ⊑  </a:t>
            </a:r>
            <a:r>
              <a:rPr lang="en-US" altLang="zh-CN" sz="1500" dirty="0" err="1"/>
              <a:t>mo</a:t>
            </a:r>
            <a:r>
              <a:rPr lang="en-US" altLang="zh-CN" sz="1500" dirty="0"/>
              <a:t>: </a:t>
            </a:r>
            <a:r>
              <a:rPr lang="en-US" altLang="zh-CN" sz="1500" dirty="0" err="1" smtClean="0"/>
              <a:t>MusicArtist</a:t>
            </a:r>
            <a:r>
              <a:rPr lang="en-US" altLang="zh-CN" sz="1500" dirty="0" smtClean="0"/>
              <a:t> </a:t>
            </a:r>
            <a:r>
              <a:rPr lang="zh-CN" altLang="en-US" sz="1500" dirty="0" smtClean="0"/>
              <a:t>（独奏音乐家是音乐家的子类）</a:t>
            </a:r>
            <a:endParaRPr lang="en-US" altLang="zh-CN" sz="1500" dirty="0" smtClean="0"/>
          </a:p>
          <a:p>
            <a:pPr lvl="1" eaLnBrk="1">
              <a:buFont typeface="Wingdings" pitchFamily="2" charset="2"/>
              <a:buChar char=""/>
            </a:pPr>
            <a:r>
              <a:rPr lang="zh-CN" altLang="en-US" sz="1900" dirty="0"/>
              <a:t>性</a:t>
            </a:r>
            <a:r>
              <a:rPr lang="zh-CN" altLang="en-US" sz="1900" dirty="0" smtClean="0"/>
              <a:t>质</a:t>
            </a:r>
            <a:r>
              <a:rPr lang="en-US" altLang="zh-CN" sz="1900" dirty="0" smtClean="0"/>
              <a:t>Property</a:t>
            </a:r>
            <a:r>
              <a:rPr lang="zh-CN" altLang="en-US" sz="1900" dirty="0" smtClean="0"/>
              <a:t>：音乐家作曲一段音乐 </a:t>
            </a:r>
            <a:r>
              <a:rPr lang="en-US" altLang="zh-CN" sz="1900" dirty="0" err="1" smtClean="0"/>
              <a:t>MusicArtist</a:t>
            </a:r>
            <a:r>
              <a:rPr lang="en-US" altLang="zh-CN" sz="1900" dirty="0" smtClean="0"/>
              <a:t> compose Music</a:t>
            </a:r>
            <a:endParaRPr lang="en-US" altLang="zh-CN" sz="1900" dirty="0"/>
          </a:p>
          <a:p>
            <a:pPr eaLnBrk="1">
              <a:buFont typeface="Wingdings" pitchFamily="2" charset="2"/>
              <a:buChar char=""/>
            </a:pPr>
            <a:r>
              <a:rPr lang="en-US" altLang="zh-CN" sz="2300" dirty="0"/>
              <a:t>OWL</a:t>
            </a:r>
            <a:r>
              <a:rPr lang="zh-CN" altLang="en-US" sz="2300" dirty="0"/>
              <a:t>（</a:t>
            </a:r>
            <a:r>
              <a:rPr lang="en-US" altLang="zh-CN" sz="2300" dirty="0"/>
              <a:t>Web Ontology Language</a:t>
            </a:r>
            <a:r>
              <a:rPr lang="zh-CN" altLang="en-US" sz="2300" dirty="0" smtClean="0"/>
              <a:t>）</a:t>
            </a:r>
            <a:endParaRPr lang="en-US" altLang="zh-CN" sz="2300" dirty="0" smtClean="0"/>
          </a:p>
          <a:p>
            <a:pPr lvl="1" eaLnBrk="1">
              <a:buFont typeface="Wingdings" pitchFamily="2" charset="2"/>
              <a:buChar char=""/>
            </a:pPr>
            <a:r>
              <a:rPr lang="zh-CN" altLang="en-US" sz="1900" dirty="0" smtClean="0"/>
              <a:t>为什么不直接用一阶逻辑</a:t>
            </a:r>
            <a:endParaRPr lang="en-US" altLang="zh-CN" sz="1900" dirty="0" smtClean="0"/>
          </a:p>
          <a:p>
            <a:pPr lvl="2" eaLnBrk="1">
              <a:buFont typeface="Wingdings" pitchFamily="2" charset="2"/>
              <a:buChar char=""/>
            </a:pPr>
            <a:r>
              <a:rPr lang="zh-CN" altLang="en-US" sz="1500" dirty="0"/>
              <a:t>不</a:t>
            </a:r>
            <a:r>
              <a:rPr lang="zh-CN" altLang="en-US" sz="1500" dirty="0" smtClean="0"/>
              <a:t>可判定，复杂性</a:t>
            </a:r>
            <a:endParaRPr lang="en-US" altLang="zh-CN" sz="1500" dirty="0" smtClean="0"/>
          </a:p>
          <a:p>
            <a:pPr lvl="2" eaLnBrk="1">
              <a:buFont typeface="Wingdings" pitchFamily="2" charset="2"/>
              <a:buChar char=""/>
            </a:pPr>
            <a:r>
              <a:rPr lang="en-US" altLang="zh-CN" sz="1500" dirty="0" err="1" smtClean="0"/>
              <a:t>Datalog</a:t>
            </a:r>
            <a:r>
              <a:rPr lang="zh-CN" altLang="en-US" sz="1500" dirty="0" smtClean="0"/>
              <a:t>一直被广泛低调使用，各种实现，</a:t>
            </a:r>
            <a:r>
              <a:rPr lang="en-US" altLang="zh-CN" sz="1500" dirty="0" smtClean="0"/>
              <a:t>Python </a:t>
            </a:r>
            <a:r>
              <a:rPr lang="en-US" altLang="zh-CN" sz="1500" dirty="0" err="1" smtClean="0"/>
              <a:t>Datalog</a:t>
            </a:r>
            <a:r>
              <a:rPr lang="zh-CN" altLang="en-US" sz="1500" dirty="0" smtClean="0"/>
              <a:t>。</a:t>
            </a:r>
            <a:endParaRPr lang="en-US" altLang="zh-CN" sz="1500" dirty="0" smtClean="0"/>
          </a:p>
          <a:p>
            <a:pPr lvl="2" eaLnBrk="1">
              <a:buFont typeface="Wingdings" pitchFamily="2" charset="2"/>
              <a:buChar char=""/>
            </a:pPr>
            <a:r>
              <a:rPr lang="en-US" altLang="zh-CN" sz="1500" dirty="0" err="1" smtClean="0"/>
              <a:t>Datalog</a:t>
            </a:r>
            <a:r>
              <a:rPr lang="en-US" altLang="zh-CN" sz="1500" dirty="0" smtClean="0"/>
              <a:t> = SQL + </a:t>
            </a:r>
            <a:r>
              <a:rPr lang="en-US" altLang="zh-CN" sz="1500" dirty="0" err="1" smtClean="0"/>
              <a:t>Recusion</a:t>
            </a:r>
            <a:endParaRPr lang="en-US" altLang="zh-CN" sz="1500" dirty="0" smtClean="0"/>
          </a:p>
          <a:p>
            <a:pPr lvl="2" eaLnBrk="1">
              <a:buFont typeface="Wingdings" pitchFamily="2" charset="2"/>
              <a:buChar char=""/>
            </a:pPr>
            <a:r>
              <a:rPr lang="en-US" altLang="zh-CN" sz="1500" dirty="0" err="1" smtClean="0"/>
              <a:t>Datalog</a:t>
            </a:r>
            <a:r>
              <a:rPr lang="en-US" altLang="zh-CN" sz="1500" dirty="0" smtClean="0"/>
              <a:t> = Prolog - function</a:t>
            </a:r>
          </a:p>
          <a:p>
            <a:pPr lvl="1" eaLnBrk="1">
              <a:buFont typeface="Wingdings" pitchFamily="2" charset="2"/>
              <a:buChar char=""/>
            </a:pPr>
            <a:r>
              <a:rPr lang="zh-CN" altLang="en-US" sz="1900" dirty="0" smtClean="0"/>
              <a:t>描</a:t>
            </a:r>
            <a:r>
              <a:rPr lang="zh-CN" altLang="en-US" sz="1900" dirty="0"/>
              <a:t>述逻</a:t>
            </a:r>
            <a:r>
              <a:rPr lang="zh-CN" altLang="en-US" sz="1900" dirty="0" smtClean="0"/>
              <a:t>辑</a:t>
            </a:r>
            <a:endParaRPr lang="en-US" altLang="zh-CN" sz="1900" dirty="0" smtClean="0"/>
          </a:p>
          <a:p>
            <a:pPr marL="500380" lvl="1" indent="0" eaLnBrk="1"/>
            <a:endParaRPr lang="en-US" altLang="zh-CN" sz="1900" dirty="0"/>
          </a:p>
          <a:p>
            <a:pPr marL="104775" indent="0" eaLnBrk="1"/>
            <a:endParaRPr lang="en-US" altLang="zh-CN" sz="2300" dirty="0" smtClean="0"/>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defRPr kumimoji="0" lang="en-GB" altLang="en-US" sz="1800" b="0" i="0" u="none" strike="noStrike" cap="none" normalizeH="0" baseline="0" smtClean="0">
            <a:ln>
              <a:noFill/>
            </a:ln>
            <a:solidFill>
              <a:schemeClr val="bg1"/>
            </a:solidFill>
            <a:effectLst/>
            <a:latin typeface="Arial" pitchFamily="34" charset="0"/>
            <a:ea typeface="Microsoft YaHei"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defRPr kumimoji="0" lang="en-GB" altLang="en-US" sz="1800" b="0" i="0" u="none" strike="noStrike" cap="none" normalizeH="0" baseline="0" smtClean="0">
            <a:ln>
              <a:noFill/>
            </a:ln>
            <a:solidFill>
              <a:schemeClr val="bg1"/>
            </a:solidFill>
            <a:effectLst/>
            <a:latin typeface="Arial" pitchFamily="34" charset="0"/>
            <a:ea typeface="Microsoft YaHei" pitchFamily="34"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7478</TotalTime>
  <Words>1544</Words>
  <Application>Microsoft Office PowerPoint</Application>
  <PresentationFormat>自定义</PresentationFormat>
  <Paragraphs>316</Paragraphs>
  <Slides>34</Slides>
  <Notes>34</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Theme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Nicksrankings.com 尼克排名</dc:title>
  <dc:creator>nick</dc:creator>
  <cp:lastModifiedBy>Qijiang QJ2 Cheng</cp:lastModifiedBy>
  <cp:revision>353</cp:revision>
  <cp:lastPrinted>2113-01-01T00:00:00Z</cp:lastPrinted>
  <dcterms:created xsi:type="dcterms:W3CDTF">2013-04-18T19:04:00Z</dcterms:created>
  <dcterms:modified xsi:type="dcterms:W3CDTF">2017-03-30T09:51:01Z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